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entury Gothic" panose="020B0502020202020204" pitchFamily="34" charset="0"/>
      <p:regular r:id="rId29"/>
      <p:bold r:id="rId30"/>
      <p:italic r:id="rId31"/>
      <p:boldItalic r:id="rId32"/>
    </p:embeddedFont>
    <p:embeddedFont>
      <p:font typeface="Quattrocento Sans" panose="020B0502050000020003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28">
          <p15:clr>
            <a:srgbClr val="A4A3A4"/>
          </p15:clr>
        </p15:guide>
        <p15:guide id="2" pos="3864">
          <p15:clr>
            <a:srgbClr val="A4A3A4"/>
          </p15:clr>
        </p15:guide>
        <p15:guide id="3" pos="7512">
          <p15:clr>
            <a:srgbClr val="A4A3A4"/>
          </p15:clr>
        </p15:guide>
        <p15:guide id="4" pos="144">
          <p15:clr>
            <a:srgbClr val="A4A3A4"/>
          </p15:clr>
        </p15:guide>
        <p15:guide id="5" orient="horz" pos="624">
          <p15:clr>
            <a:srgbClr val="A4A3A4"/>
          </p15:clr>
        </p15:guide>
        <p15:guide id="6" orient="horz" pos="4056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7" roundtripDataSignature="AMtx7mg5X0uiMB4KvDNlPed6gmiM946f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548" y="52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8" name="Google Shape;27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b50c8c60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g1b50c8c608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1b50c8c6080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3" name="Google Shape;37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2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2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sz="4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2" name="Google Shape;12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3" name="Google Shape;13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4" name="Google Shape;14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5763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1524000" y="4376036"/>
            <a:ext cx="914400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entury Gothic"/>
              <a:buNone/>
            </a:pPr>
            <a:r>
              <a:rPr lang="en-US" b="1">
                <a:solidFill>
                  <a:schemeClr val="lt1"/>
                </a:solidFill>
              </a:rPr>
              <a:t>Final Project</a:t>
            </a:r>
            <a:br>
              <a:rPr lang="en-US">
                <a:solidFill>
                  <a:schemeClr val="lt1"/>
                </a:solidFill>
              </a:rPr>
            </a:br>
            <a:r>
              <a:rPr lang="en-US" sz="4000">
                <a:solidFill>
                  <a:schemeClr val="accent4"/>
                </a:solidFill>
              </a:rPr>
              <a:t>Presentation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92" name="Google Shape;92;p1" descr="Icon of chart. "/>
          <p:cNvGrpSpPr/>
          <p:nvPr/>
        </p:nvGrpSpPr>
        <p:grpSpPr>
          <a:xfrm>
            <a:off x="5851021" y="3724968"/>
            <a:ext cx="489958" cy="492680"/>
            <a:chOff x="2025650" y="4786313"/>
            <a:chExt cx="285750" cy="287338"/>
          </a:xfrm>
        </p:grpSpPr>
        <p:sp>
          <p:nvSpPr>
            <p:cNvPr id="93" name="Google Shape;93;p1"/>
            <p:cNvSpPr/>
            <p:nvPr/>
          </p:nvSpPr>
          <p:spPr>
            <a:xfrm>
              <a:off x="2025650" y="4786313"/>
              <a:ext cx="285750" cy="287338"/>
            </a:xfrm>
            <a:custGeom>
              <a:avLst/>
              <a:gdLst/>
              <a:ahLst/>
              <a:cxnLst/>
              <a:rect l="l" t="t" r="r" b="b"/>
              <a:pathLst>
                <a:path w="903" h="903" extrusionOk="0">
                  <a:moveTo>
                    <a:pt x="813" y="496"/>
                  </a:moveTo>
                  <a:lnTo>
                    <a:pt x="812" y="500"/>
                  </a:lnTo>
                  <a:lnTo>
                    <a:pt x="811" y="502"/>
                  </a:lnTo>
                  <a:lnTo>
                    <a:pt x="810" y="505"/>
                  </a:lnTo>
                  <a:lnTo>
                    <a:pt x="808" y="507"/>
                  </a:lnTo>
                  <a:lnTo>
                    <a:pt x="806" y="509"/>
                  </a:lnTo>
                  <a:lnTo>
                    <a:pt x="804" y="510"/>
                  </a:lnTo>
                  <a:lnTo>
                    <a:pt x="800" y="511"/>
                  </a:lnTo>
                  <a:lnTo>
                    <a:pt x="797" y="511"/>
                  </a:lnTo>
                  <a:lnTo>
                    <a:pt x="105" y="511"/>
                  </a:lnTo>
                  <a:lnTo>
                    <a:pt x="102" y="511"/>
                  </a:lnTo>
                  <a:lnTo>
                    <a:pt x="99" y="510"/>
                  </a:lnTo>
                  <a:lnTo>
                    <a:pt x="97" y="509"/>
                  </a:lnTo>
                  <a:lnTo>
                    <a:pt x="95" y="507"/>
                  </a:lnTo>
                  <a:lnTo>
                    <a:pt x="93" y="505"/>
                  </a:lnTo>
                  <a:lnTo>
                    <a:pt x="92" y="502"/>
                  </a:lnTo>
                  <a:lnTo>
                    <a:pt x="90" y="500"/>
                  </a:lnTo>
                  <a:lnTo>
                    <a:pt x="90" y="496"/>
                  </a:lnTo>
                  <a:lnTo>
                    <a:pt x="90" y="316"/>
                  </a:lnTo>
                  <a:lnTo>
                    <a:pt x="90" y="105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3" y="96"/>
                  </a:lnTo>
                  <a:lnTo>
                    <a:pt x="95" y="94"/>
                  </a:lnTo>
                  <a:lnTo>
                    <a:pt x="97" y="92"/>
                  </a:lnTo>
                  <a:lnTo>
                    <a:pt x="99" y="91"/>
                  </a:lnTo>
                  <a:lnTo>
                    <a:pt x="102" y="90"/>
                  </a:lnTo>
                  <a:lnTo>
                    <a:pt x="105" y="90"/>
                  </a:lnTo>
                  <a:lnTo>
                    <a:pt x="798" y="90"/>
                  </a:lnTo>
                  <a:lnTo>
                    <a:pt x="800" y="90"/>
                  </a:lnTo>
                  <a:lnTo>
                    <a:pt x="804" y="91"/>
                  </a:lnTo>
                  <a:lnTo>
                    <a:pt x="806" y="92"/>
                  </a:lnTo>
                  <a:lnTo>
                    <a:pt x="808" y="94"/>
                  </a:lnTo>
                  <a:lnTo>
                    <a:pt x="810" y="96"/>
                  </a:lnTo>
                  <a:lnTo>
                    <a:pt x="811" y="100"/>
                  </a:lnTo>
                  <a:lnTo>
                    <a:pt x="812" y="102"/>
                  </a:lnTo>
                  <a:lnTo>
                    <a:pt x="813" y="105"/>
                  </a:lnTo>
                  <a:lnTo>
                    <a:pt x="813" y="496"/>
                  </a:lnTo>
                  <a:close/>
                  <a:moveTo>
                    <a:pt x="888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587"/>
                  </a:lnTo>
                  <a:lnTo>
                    <a:pt x="0" y="590"/>
                  </a:lnTo>
                  <a:lnTo>
                    <a:pt x="1" y="593"/>
                  </a:lnTo>
                  <a:lnTo>
                    <a:pt x="2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9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437" y="602"/>
                  </a:lnTo>
                  <a:lnTo>
                    <a:pt x="437" y="701"/>
                  </a:lnTo>
                  <a:lnTo>
                    <a:pt x="260" y="877"/>
                  </a:lnTo>
                  <a:lnTo>
                    <a:pt x="259" y="879"/>
                  </a:lnTo>
                  <a:lnTo>
                    <a:pt x="257" y="883"/>
                  </a:lnTo>
                  <a:lnTo>
                    <a:pt x="256" y="885"/>
                  </a:lnTo>
                  <a:lnTo>
                    <a:pt x="256" y="888"/>
                  </a:lnTo>
                  <a:lnTo>
                    <a:pt x="256" y="891"/>
                  </a:lnTo>
                  <a:lnTo>
                    <a:pt x="257" y="893"/>
                  </a:lnTo>
                  <a:lnTo>
                    <a:pt x="259" y="897"/>
                  </a:lnTo>
                  <a:lnTo>
                    <a:pt x="260" y="899"/>
                  </a:lnTo>
                  <a:lnTo>
                    <a:pt x="263" y="901"/>
                  </a:lnTo>
                  <a:lnTo>
                    <a:pt x="265" y="902"/>
                  </a:lnTo>
                  <a:lnTo>
                    <a:pt x="268" y="903"/>
                  </a:lnTo>
                  <a:lnTo>
                    <a:pt x="271" y="903"/>
                  </a:lnTo>
                  <a:lnTo>
                    <a:pt x="274" y="903"/>
                  </a:lnTo>
                  <a:lnTo>
                    <a:pt x="277" y="902"/>
                  </a:lnTo>
                  <a:lnTo>
                    <a:pt x="279" y="901"/>
                  </a:lnTo>
                  <a:lnTo>
                    <a:pt x="281" y="899"/>
                  </a:lnTo>
                  <a:lnTo>
                    <a:pt x="452" y="728"/>
                  </a:lnTo>
                  <a:lnTo>
                    <a:pt x="621" y="899"/>
                  </a:lnTo>
                  <a:lnTo>
                    <a:pt x="623" y="901"/>
                  </a:lnTo>
                  <a:lnTo>
                    <a:pt x="627" y="902"/>
                  </a:lnTo>
                  <a:lnTo>
                    <a:pt x="629" y="903"/>
                  </a:lnTo>
                  <a:lnTo>
                    <a:pt x="632" y="903"/>
                  </a:lnTo>
                  <a:lnTo>
                    <a:pt x="635" y="903"/>
                  </a:lnTo>
                  <a:lnTo>
                    <a:pt x="637" y="902"/>
                  </a:lnTo>
                  <a:lnTo>
                    <a:pt x="641" y="901"/>
                  </a:lnTo>
                  <a:lnTo>
                    <a:pt x="643" y="899"/>
                  </a:lnTo>
                  <a:lnTo>
                    <a:pt x="645" y="897"/>
                  </a:lnTo>
                  <a:lnTo>
                    <a:pt x="646" y="893"/>
                  </a:lnTo>
                  <a:lnTo>
                    <a:pt x="647" y="891"/>
                  </a:lnTo>
                  <a:lnTo>
                    <a:pt x="647" y="888"/>
                  </a:lnTo>
                  <a:lnTo>
                    <a:pt x="647" y="885"/>
                  </a:lnTo>
                  <a:lnTo>
                    <a:pt x="646" y="883"/>
                  </a:lnTo>
                  <a:lnTo>
                    <a:pt x="645" y="879"/>
                  </a:lnTo>
                  <a:lnTo>
                    <a:pt x="643" y="877"/>
                  </a:lnTo>
                  <a:lnTo>
                    <a:pt x="467" y="701"/>
                  </a:lnTo>
                  <a:lnTo>
                    <a:pt x="467" y="602"/>
                  </a:lnTo>
                  <a:lnTo>
                    <a:pt x="888" y="602"/>
                  </a:lnTo>
                  <a:lnTo>
                    <a:pt x="892" y="602"/>
                  </a:lnTo>
                  <a:lnTo>
                    <a:pt x="894" y="601"/>
                  </a:lnTo>
                  <a:lnTo>
                    <a:pt x="897" y="599"/>
                  </a:lnTo>
                  <a:lnTo>
                    <a:pt x="899" y="597"/>
                  </a:lnTo>
                  <a:lnTo>
                    <a:pt x="900" y="595"/>
                  </a:lnTo>
                  <a:lnTo>
                    <a:pt x="902" y="593"/>
                  </a:lnTo>
                  <a:lnTo>
                    <a:pt x="902" y="590"/>
                  </a:lnTo>
                  <a:lnTo>
                    <a:pt x="903" y="587"/>
                  </a:lnTo>
                  <a:lnTo>
                    <a:pt x="903" y="15"/>
                  </a:lnTo>
                  <a:lnTo>
                    <a:pt x="902" y="12"/>
                  </a:lnTo>
                  <a:lnTo>
                    <a:pt x="902" y="8"/>
                  </a:lnTo>
                  <a:lnTo>
                    <a:pt x="900" y="6"/>
                  </a:lnTo>
                  <a:lnTo>
                    <a:pt x="899" y="4"/>
                  </a:lnTo>
                  <a:lnTo>
                    <a:pt x="897" y="2"/>
                  </a:lnTo>
                  <a:lnTo>
                    <a:pt x="894" y="1"/>
                  </a:lnTo>
                  <a:lnTo>
                    <a:pt x="892" y="0"/>
                  </a:lnTo>
                  <a:lnTo>
                    <a:pt x="8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2054225" y="4843463"/>
              <a:ext cx="200025" cy="73025"/>
            </a:xfrm>
            <a:custGeom>
              <a:avLst/>
              <a:gdLst/>
              <a:ahLst/>
              <a:cxnLst/>
              <a:rect l="l" t="t" r="r" b="b"/>
              <a:pathLst>
                <a:path w="632" h="226" extrusionOk="0">
                  <a:moveTo>
                    <a:pt x="15" y="151"/>
                  </a:moveTo>
                  <a:lnTo>
                    <a:pt x="151" y="151"/>
                  </a:lnTo>
                  <a:lnTo>
                    <a:pt x="154" y="150"/>
                  </a:lnTo>
                  <a:lnTo>
                    <a:pt x="157" y="149"/>
                  </a:lnTo>
                  <a:lnTo>
                    <a:pt x="159" y="148"/>
                  </a:lnTo>
                  <a:lnTo>
                    <a:pt x="161" y="146"/>
                  </a:lnTo>
                  <a:lnTo>
                    <a:pt x="230" y="75"/>
                  </a:lnTo>
                  <a:lnTo>
                    <a:pt x="288" y="217"/>
                  </a:lnTo>
                  <a:lnTo>
                    <a:pt x="289" y="220"/>
                  </a:lnTo>
                  <a:lnTo>
                    <a:pt x="292" y="223"/>
                  </a:lnTo>
                  <a:lnTo>
                    <a:pt x="294" y="224"/>
                  </a:lnTo>
                  <a:lnTo>
                    <a:pt x="299" y="226"/>
                  </a:lnTo>
                  <a:lnTo>
                    <a:pt x="300" y="226"/>
                  </a:lnTo>
                  <a:lnTo>
                    <a:pt x="302" y="226"/>
                  </a:lnTo>
                  <a:lnTo>
                    <a:pt x="304" y="226"/>
                  </a:lnTo>
                  <a:lnTo>
                    <a:pt x="307" y="225"/>
                  </a:lnTo>
                  <a:lnTo>
                    <a:pt x="309" y="223"/>
                  </a:lnTo>
                  <a:lnTo>
                    <a:pt x="313" y="222"/>
                  </a:lnTo>
                  <a:lnTo>
                    <a:pt x="407" y="127"/>
                  </a:lnTo>
                  <a:lnTo>
                    <a:pt x="471" y="191"/>
                  </a:lnTo>
                  <a:lnTo>
                    <a:pt x="473" y="193"/>
                  </a:lnTo>
                  <a:lnTo>
                    <a:pt x="477" y="195"/>
                  </a:lnTo>
                  <a:lnTo>
                    <a:pt x="480" y="196"/>
                  </a:lnTo>
                  <a:lnTo>
                    <a:pt x="483" y="196"/>
                  </a:lnTo>
                  <a:lnTo>
                    <a:pt x="486" y="195"/>
                  </a:lnTo>
                  <a:lnTo>
                    <a:pt x="488" y="194"/>
                  </a:lnTo>
                  <a:lnTo>
                    <a:pt x="492" y="193"/>
                  </a:lnTo>
                  <a:lnTo>
                    <a:pt x="494" y="191"/>
                  </a:lnTo>
                  <a:lnTo>
                    <a:pt x="629" y="25"/>
                  </a:lnTo>
                  <a:lnTo>
                    <a:pt x="631" y="23"/>
                  </a:lnTo>
                  <a:lnTo>
                    <a:pt x="632" y="19"/>
                  </a:lnTo>
                  <a:lnTo>
                    <a:pt x="632" y="16"/>
                  </a:lnTo>
                  <a:lnTo>
                    <a:pt x="632" y="14"/>
                  </a:lnTo>
                  <a:lnTo>
                    <a:pt x="632" y="11"/>
                  </a:lnTo>
                  <a:lnTo>
                    <a:pt x="631" y="9"/>
                  </a:lnTo>
                  <a:lnTo>
                    <a:pt x="629" y="5"/>
                  </a:lnTo>
                  <a:lnTo>
                    <a:pt x="627" y="3"/>
                  </a:lnTo>
                  <a:lnTo>
                    <a:pt x="625" y="2"/>
                  </a:lnTo>
                  <a:lnTo>
                    <a:pt x="621" y="1"/>
                  </a:lnTo>
                  <a:lnTo>
                    <a:pt x="619" y="0"/>
                  </a:lnTo>
                  <a:lnTo>
                    <a:pt x="616" y="0"/>
                  </a:lnTo>
                  <a:lnTo>
                    <a:pt x="613" y="1"/>
                  </a:lnTo>
                  <a:lnTo>
                    <a:pt x="611" y="2"/>
                  </a:lnTo>
                  <a:lnTo>
                    <a:pt x="607" y="3"/>
                  </a:lnTo>
                  <a:lnTo>
                    <a:pt x="605" y="5"/>
                  </a:lnTo>
                  <a:lnTo>
                    <a:pt x="481" y="159"/>
                  </a:lnTo>
                  <a:lnTo>
                    <a:pt x="418" y="95"/>
                  </a:lnTo>
                  <a:lnTo>
                    <a:pt x="415" y="93"/>
                  </a:lnTo>
                  <a:lnTo>
                    <a:pt x="412" y="91"/>
                  </a:lnTo>
                  <a:lnTo>
                    <a:pt x="409" y="91"/>
                  </a:lnTo>
                  <a:lnTo>
                    <a:pt x="407" y="90"/>
                  </a:lnTo>
                  <a:lnTo>
                    <a:pt x="404" y="91"/>
                  </a:lnTo>
                  <a:lnTo>
                    <a:pt x="400" y="91"/>
                  </a:lnTo>
                  <a:lnTo>
                    <a:pt x="398" y="93"/>
                  </a:lnTo>
                  <a:lnTo>
                    <a:pt x="396" y="95"/>
                  </a:lnTo>
                  <a:lnTo>
                    <a:pt x="307" y="185"/>
                  </a:lnTo>
                  <a:lnTo>
                    <a:pt x="249" y="42"/>
                  </a:lnTo>
                  <a:lnTo>
                    <a:pt x="247" y="39"/>
                  </a:lnTo>
                  <a:lnTo>
                    <a:pt x="244" y="36"/>
                  </a:lnTo>
                  <a:lnTo>
                    <a:pt x="242" y="34"/>
                  </a:lnTo>
                  <a:lnTo>
                    <a:pt x="237" y="33"/>
                  </a:lnTo>
                  <a:lnTo>
                    <a:pt x="234" y="33"/>
                  </a:lnTo>
                  <a:lnTo>
                    <a:pt x="230" y="33"/>
                  </a:lnTo>
                  <a:lnTo>
                    <a:pt x="227" y="35"/>
                  </a:lnTo>
                  <a:lnTo>
                    <a:pt x="224" y="38"/>
                  </a:lnTo>
                  <a:lnTo>
                    <a:pt x="144" y="121"/>
                  </a:lnTo>
                  <a:lnTo>
                    <a:pt x="15" y="121"/>
                  </a:lnTo>
                  <a:lnTo>
                    <a:pt x="12" y="121"/>
                  </a:lnTo>
                  <a:lnTo>
                    <a:pt x="9" y="122"/>
                  </a:lnTo>
                  <a:lnTo>
                    <a:pt x="7" y="123"/>
                  </a:lnTo>
                  <a:lnTo>
                    <a:pt x="5" y="126"/>
                  </a:lnTo>
                  <a:lnTo>
                    <a:pt x="3" y="128"/>
                  </a:lnTo>
                  <a:lnTo>
                    <a:pt x="2" y="130"/>
                  </a:lnTo>
                  <a:lnTo>
                    <a:pt x="0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2" y="142"/>
                  </a:lnTo>
                  <a:lnTo>
                    <a:pt x="3" y="144"/>
                  </a:lnTo>
                  <a:lnTo>
                    <a:pt x="5" y="146"/>
                  </a:lnTo>
                  <a:lnTo>
                    <a:pt x="7" y="148"/>
                  </a:lnTo>
                  <a:lnTo>
                    <a:pt x="9" y="150"/>
                  </a:lnTo>
                  <a:lnTo>
                    <a:pt x="12" y="150"/>
                  </a:lnTo>
                  <a:lnTo>
                    <a:pt x="15" y="151"/>
                  </a:lnTo>
                  <a:lnTo>
                    <a:pt x="15" y="15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95" name="Google Shape;95;p1"/>
          <p:cNvSpPr txBox="1"/>
          <p:nvPr/>
        </p:nvSpPr>
        <p:spPr>
          <a:xfrm>
            <a:off x="1524000" y="5919419"/>
            <a:ext cx="9144000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00"/>
              <a:buFont typeface="Century Gothic"/>
              <a:buNone/>
            </a:pPr>
            <a:r>
              <a:rPr lang="en-US" sz="2500" b="0" u="none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ALY 6010 : Probability Theory and Introductory Statistics</a:t>
            </a:r>
            <a:endParaRPr sz="2500" b="0" u="none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entury Gothic"/>
              <a:buNone/>
            </a:pPr>
            <a:endParaRPr sz="2500" b="0" u="none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oogle Shape;232;p10"/>
          <p:cNvCxnSpPr/>
          <p:nvPr/>
        </p:nvCxnSpPr>
        <p:spPr>
          <a:xfrm>
            <a:off x="8105775" y="522898"/>
            <a:ext cx="4086225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oval" w="med" len="med"/>
            <a:tailEnd type="none" w="sm" len="sm"/>
          </a:ln>
        </p:spPr>
      </p:cxnSp>
      <p:sp>
        <p:nvSpPr>
          <p:cNvPr id="233" name="Google Shape;233;p10"/>
          <p:cNvSpPr txBox="1"/>
          <p:nvPr/>
        </p:nvSpPr>
        <p:spPr>
          <a:xfrm>
            <a:off x="228600" y="190500"/>
            <a:ext cx="1173480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entury Gothic"/>
              <a:buNone/>
            </a:pPr>
            <a:r>
              <a:rPr lang="en-US" sz="2800" b="1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Visualization</a:t>
            </a:r>
            <a:endParaRPr sz="2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34" name="Google Shape;234;p10"/>
          <p:cNvCxnSpPr/>
          <p:nvPr/>
        </p:nvCxnSpPr>
        <p:spPr>
          <a:xfrm>
            <a:off x="0" y="522898"/>
            <a:ext cx="4086225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235" name="Google Shape;235;p10"/>
          <p:cNvSpPr/>
          <p:nvPr/>
        </p:nvSpPr>
        <p:spPr>
          <a:xfrm>
            <a:off x="7400925" y="3546456"/>
            <a:ext cx="4268298" cy="710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Lyft charges higher price for shorter distance compared to uber and, also charges higher surge rate compared to uber.</a:t>
            </a:r>
            <a:endParaRPr/>
          </a:p>
        </p:txBody>
      </p:sp>
      <p:pic>
        <p:nvPicPr>
          <p:cNvPr id="236" name="Google Shape;236;p10" descr="A picture containing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09" y="1357230"/>
            <a:ext cx="7382203" cy="4378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0" descr="Dollar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7874" y="2684603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Google Shape;243;p11"/>
          <p:cNvCxnSpPr/>
          <p:nvPr/>
        </p:nvCxnSpPr>
        <p:spPr>
          <a:xfrm>
            <a:off x="8105775" y="522898"/>
            <a:ext cx="4086225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oval" w="med" len="med"/>
            <a:tailEnd type="none" w="sm" len="sm"/>
          </a:ln>
        </p:spPr>
      </p:cxnSp>
      <p:sp>
        <p:nvSpPr>
          <p:cNvPr id="244" name="Google Shape;244;p11"/>
          <p:cNvSpPr txBox="1"/>
          <p:nvPr/>
        </p:nvSpPr>
        <p:spPr>
          <a:xfrm>
            <a:off x="228600" y="190500"/>
            <a:ext cx="1173480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entury Gothic"/>
              <a:buNone/>
            </a:pPr>
            <a:r>
              <a:rPr lang="en-US" sz="2800" b="1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Visualization</a:t>
            </a:r>
            <a:endParaRPr sz="2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45" name="Google Shape;245;p11"/>
          <p:cNvCxnSpPr/>
          <p:nvPr/>
        </p:nvCxnSpPr>
        <p:spPr>
          <a:xfrm>
            <a:off x="0" y="522898"/>
            <a:ext cx="4086225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246" name="Google Shape;246;p11"/>
          <p:cNvSpPr/>
          <p:nvPr/>
        </p:nvSpPr>
        <p:spPr>
          <a:xfrm>
            <a:off x="7400925" y="2026444"/>
            <a:ext cx="4268298" cy="223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Monday and Tuesday have the highest counts. </a:t>
            </a:r>
            <a:endParaRPr/>
          </a:p>
        </p:txBody>
      </p:sp>
      <p:sp>
        <p:nvSpPr>
          <p:cNvPr id="247" name="Google Shape;247;p11"/>
          <p:cNvSpPr/>
          <p:nvPr/>
        </p:nvSpPr>
        <p:spPr>
          <a:xfrm>
            <a:off x="7400925" y="3546456"/>
            <a:ext cx="4268298" cy="223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People seem to prefer uber over lyft. </a:t>
            </a:r>
            <a:endParaRPr/>
          </a:p>
        </p:txBody>
      </p:sp>
      <p:sp>
        <p:nvSpPr>
          <p:cNvPr id="248" name="Google Shape;248;p11"/>
          <p:cNvSpPr/>
          <p:nvPr/>
        </p:nvSpPr>
        <p:spPr>
          <a:xfrm>
            <a:off x="7400925" y="5066469"/>
            <a:ext cx="4268298" cy="223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Wednesday has the lowest count. </a:t>
            </a:r>
            <a:endParaRPr/>
          </a:p>
        </p:txBody>
      </p:sp>
      <p:pic>
        <p:nvPicPr>
          <p:cNvPr id="249" name="Google Shape;249;p11" descr="Chart, radar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7812" y="855297"/>
            <a:ext cx="6997700" cy="57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1" descr="Daily calendar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65186" y="1111131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1" descr="Pointed Hat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92955" y="2647832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1" descr="Dollar outlin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77874" y="4211274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8" name="Google Shape;258;p12"/>
          <p:cNvCxnSpPr/>
          <p:nvPr/>
        </p:nvCxnSpPr>
        <p:spPr>
          <a:xfrm>
            <a:off x="8105775" y="522898"/>
            <a:ext cx="4086225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oval" w="med" len="med"/>
            <a:tailEnd type="none" w="sm" len="sm"/>
          </a:ln>
        </p:spPr>
      </p:cxnSp>
      <p:sp>
        <p:nvSpPr>
          <p:cNvPr id="259" name="Google Shape;259;p12"/>
          <p:cNvSpPr txBox="1"/>
          <p:nvPr/>
        </p:nvSpPr>
        <p:spPr>
          <a:xfrm>
            <a:off x="228600" y="190500"/>
            <a:ext cx="1173480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entury Gothic"/>
              <a:buNone/>
            </a:pPr>
            <a:r>
              <a:rPr lang="en-US" sz="2800" b="1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Visualization</a:t>
            </a:r>
            <a:endParaRPr sz="2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60" name="Google Shape;260;p12"/>
          <p:cNvCxnSpPr/>
          <p:nvPr/>
        </p:nvCxnSpPr>
        <p:spPr>
          <a:xfrm>
            <a:off x="0" y="522898"/>
            <a:ext cx="4086225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261" name="Google Shape;261;p12"/>
          <p:cNvSpPr/>
          <p:nvPr/>
        </p:nvSpPr>
        <p:spPr>
          <a:xfrm>
            <a:off x="7400925" y="3546456"/>
            <a:ext cx="4268298" cy="223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Prime locations on the map.</a:t>
            </a:r>
            <a:endParaRPr/>
          </a:p>
        </p:txBody>
      </p:sp>
      <p:pic>
        <p:nvPicPr>
          <p:cNvPr id="262" name="Google Shape;262;p12" descr="Map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1064498"/>
            <a:ext cx="7497965" cy="527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2" descr="Map with pin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65775" y="2698878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9" name="Google Shape;269;p13"/>
          <p:cNvCxnSpPr/>
          <p:nvPr/>
        </p:nvCxnSpPr>
        <p:spPr>
          <a:xfrm>
            <a:off x="8105775" y="522898"/>
            <a:ext cx="4086225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oval" w="med" len="med"/>
            <a:tailEnd type="none" w="sm" len="sm"/>
          </a:ln>
        </p:spPr>
      </p:cxnSp>
      <p:sp>
        <p:nvSpPr>
          <p:cNvPr id="270" name="Google Shape;270;p13"/>
          <p:cNvSpPr txBox="1"/>
          <p:nvPr/>
        </p:nvSpPr>
        <p:spPr>
          <a:xfrm>
            <a:off x="228600" y="190500"/>
            <a:ext cx="1173480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entury Gothic"/>
              <a:buNone/>
            </a:pPr>
            <a:r>
              <a:rPr lang="en-US" sz="2800" b="1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Visualization</a:t>
            </a:r>
            <a:endParaRPr sz="2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71" name="Google Shape;271;p13"/>
          <p:cNvCxnSpPr/>
          <p:nvPr/>
        </p:nvCxnSpPr>
        <p:spPr>
          <a:xfrm>
            <a:off x="0" y="522898"/>
            <a:ext cx="4086225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272" name="Google Shape;272;p13"/>
          <p:cNvSpPr/>
          <p:nvPr/>
        </p:nvSpPr>
        <p:spPr>
          <a:xfrm>
            <a:off x="7400925" y="2026444"/>
            <a:ext cx="4268298" cy="223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F3F3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3" name="Google Shape;273;p13"/>
          <p:cNvSpPr/>
          <p:nvPr/>
        </p:nvSpPr>
        <p:spPr>
          <a:xfrm>
            <a:off x="7400925" y="3546456"/>
            <a:ext cx="4268298" cy="223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Shows us the density of the locations. </a:t>
            </a:r>
            <a:endParaRPr/>
          </a:p>
        </p:txBody>
      </p:sp>
      <p:pic>
        <p:nvPicPr>
          <p:cNvPr id="274" name="Google Shape;274;p13" descr="Map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24621"/>
            <a:ext cx="7772400" cy="4843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3" descr="Map compass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7874" y="2632055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" name="Google Shape;281;p14"/>
          <p:cNvCxnSpPr/>
          <p:nvPr/>
        </p:nvCxnSpPr>
        <p:spPr>
          <a:xfrm>
            <a:off x="8105775" y="522898"/>
            <a:ext cx="4086225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oval" w="med" len="med"/>
            <a:tailEnd type="none" w="sm" len="sm"/>
          </a:ln>
        </p:spPr>
      </p:cxnSp>
      <p:sp>
        <p:nvSpPr>
          <p:cNvPr id="282" name="Google Shape;282;p14"/>
          <p:cNvSpPr txBox="1"/>
          <p:nvPr/>
        </p:nvSpPr>
        <p:spPr>
          <a:xfrm>
            <a:off x="228600" y="190500"/>
            <a:ext cx="1173480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entury Gothic"/>
              <a:buNone/>
            </a:pPr>
            <a:r>
              <a:rPr lang="en-US" sz="2800" b="1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Visualization</a:t>
            </a:r>
            <a:endParaRPr sz="2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83" name="Google Shape;283;p14"/>
          <p:cNvCxnSpPr/>
          <p:nvPr/>
        </p:nvCxnSpPr>
        <p:spPr>
          <a:xfrm>
            <a:off x="0" y="522898"/>
            <a:ext cx="4086225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284" name="Google Shape;284;p14"/>
          <p:cNvSpPr/>
          <p:nvPr/>
        </p:nvSpPr>
        <p:spPr>
          <a:xfrm>
            <a:off x="7400925" y="2026444"/>
            <a:ext cx="4268298" cy="223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price range is between 0-25.</a:t>
            </a: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7400925" y="3546456"/>
            <a:ext cx="4268298" cy="223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average distance travelled is between 1-4 range.</a:t>
            </a: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7400925" y="5066469"/>
            <a:ext cx="4268298" cy="223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Average temperature is between 35-45 F.</a:t>
            </a:r>
            <a:endParaRPr/>
          </a:p>
        </p:txBody>
      </p:sp>
      <p:pic>
        <p:nvPicPr>
          <p:cNvPr id="287" name="Google Shape;287;p14" descr="Chart, bar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974371"/>
            <a:ext cx="7400925" cy="3802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4" descr="Thermometer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7874" y="4172471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4" descr="Fork In Road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77874" y="263487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4" descr="Dollar outlin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77874" y="1184208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6" name="Google Shape;296;p15"/>
          <p:cNvCxnSpPr/>
          <p:nvPr/>
        </p:nvCxnSpPr>
        <p:spPr>
          <a:xfrm>
            <a:off x="8105775" y="522898"/>
            <a:ext cx="4086225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oval" w="med" len="med"/>
            <a:tailEnd type="none" w="sm" len="sm"/>
          </a:ln>
        </p:spPr>
      </p:cxnSp>
      <p:sp>
        <p:nvSpPr>
          <p:cNvPr id="297" name="Google Shape;297;p15"/>
          <p:cNvSpPr txBox="1"/>
          <p:nvPr/>
        </p:nvSpPr>
        <p:spPr>
          <a:xfrm>
            <a:off x="228600" y="190500"/>
            <a:ext cx="1173480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entury Gothic"/>
              <a:buNone/>
            </a:pPr>
            <a:r>
              <a:rPr lang="en-US" sz="2800" b="1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Visualization</a:t>
            </a:r>
            <a:endParaRPr sz="2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98" name="Google Shape;298;p15"/>
          <p:cNvCxnSpPr/>
          <p:nvPr/>
        </p:nvCxnSpPr>
        <p:spPr>
          <a:xfrm>
            <a:off x="0" y="522898"/>
            <a:ext cx="4086225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299" name="Google Shape;299;p15"/>
          <p:cNvSpPr/>
          <p:nvPr/>
        </p:nvSpPr>
        <p:spPr>
          <a:xfrm>
            <a:off x="7212433" y="2479656"/>
            <a:ext cx="4268298" cy="46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All temperature-related features have weak correlation with our target feature price </a:t>
            </a:r>
            <a:endParaRPr/>
          </a:p>
        </p:txBody>
      </p:sp>
      <p:pic>
        <p:nvPicPr>
          <p:cNvPr id="300" name="Google Shape;300;p15" descr="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64993" y="3167918"/>
            <a:ext cx="3373822" cy="3149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5" descr="Chart, diagram, bubble 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575" y="522898"/>
            <a:ext cx="3933825" cy="3208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5" descr="Thermometer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89382" y="1415908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5"/>
          <p:cNvSpPr/>
          <p:nvPr/>
        </p:nvSpPr>
        <p:spPr>
          <a:xfrm>
            <a:off x="7212433" y="5213892"/>
            <a:ext cx="4268298" cy="46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Geographic coordinate features have a low correlation with price</a:t>
            </a:r>
            <a:endParaRPr/>
          </a:p>
        </p:txBody>
      </p:sp>
      <p:pic>
        <p:nvPicPr>
          <p:cNvPr id="304" name="Google Shape;304;p15" descr="Earth globe: Americas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889382" y="4150144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0" name="Google Shape;310;g1b50c8c6080_0_0"/>
          <p:cNvCxnSpPr/>
          <p:nvPr/>
        </p:nvCxnSpPr>
        <p:spPr>
          <a:xfrm>
            <a:off x="8105775" y="522898"/>
            <a:ext cx="4086300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oval" w="med" len="med"/>
            <a:tailEnd type="none" w="sm" len="sm"/>
          </a:ln>
        </p:spPr>
      </p:cxnSp>
      <p:sp>
        <p:nvSpPr>
          <p:cNvPr id="311" name="Google Shape;311;g1b50c8c6080_0_0"/>
          <p:cNvSpPr txBox="1"/>
          <p:nvPr/>
        </p:nvSpPr>
        <p:spPr>
          <a:xfrm>
            <a:off x="228600" y="190500"/>
            <a:ext cx="117348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entury Gothic"/>
              <a:buNone/>
            </a:pPr>
            <a:r>
              <a:rPr lang="en-US" sz="2800" b="1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Visualization</a:t>
            </a:r>
            <a:endParaRPr sz="2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12" name="Google Shape;312;g1b50c8c6080_0_0"/>
          <p:cNvCxnSpPr/>
          <p:nvPr/>
        </p:nvCxnSpPr>
        <p:spPr>
          <a:xfrm>
            <a:off x="0" y="522898"/>
            <a:ext cx="4086300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none" w="sm" len="sm"/>
            <a:tailEnd type="oval" w="med" len="med"/>
          </a:ln>
        </p:spPr>
      </p:cxnSp>
      <p:pic>
        <p:nvPicPr>
          <p:cNvPr id="313" name="Google Shape;313;g1b50c8c6080_0_0" descr="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5927" y="2682943"/>
            <a:ext cx="4039585" cy="3939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1b50c8c6080_0_0" descr="Diagram, shap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53" y="578298"/>
            <a:ext cx="4111028" cy="3403892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1b50c8c6080_0_0"/>
          <p:cNvSpPr/>
          <p:nvPr/>
        </p:nvSpPr>
        <p:spPr>
          <a:xfrm>
            <a:off x="7454480" y="5267679"/>
            <a:ext cx="4268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All climate-related features also have a weak correlation with our target feature. </a:t>
            </a:r>
            <a:endParaRPr/>
          </a:p>
        </p:txBody>
      </p:sp>
      <p:pic>
        <p:nvPicPr>
          <p:cNvPr id="316" name="Google Shape;316;g1b50c8c6080_0_0" descr="Sun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31429" y="4203931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1b50c8c6080_0_0"/>
          <p:cNvSpPr/>
          <p:nvPr/>
        </p:nvSpPr>
        <p:spPr>
          <a:xfrm>
            <a:off x="7454480" y="2764137"/>
            <a:ext cx="4268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Distance and surge multiplier have weak positive level of correlation with price</a:t>
            </a:r>
            <a:endParaRPr/>
          </a:p>
        </p:txBody>
      </p:sp>
      <p:pic>
        <p:nvPicPr>
          <p:cNvPr id="318" name="Google Shape;318;g1b50c8c6080_0_0" descr="Taxi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31429" y="1700389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4" name="Google Shape;324;p16"/>
          <p:cNvCxnSpPr/>
          <p:nvPr/>
        </p:nvCxnSpPr>
        <p:spPr>
          <a:xfrm>
            <a:off x="8105775" y="522898"/>
            <a:ext cx="4086225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oval" w="med" len="med"/>
            <a:tailEnd type="none" w="sm" len="sm"/>
          </a:ln>
        </p:spPr>
      </p:cxnSp>
      <p:sp>
        <p:nvSpPr>
          <p:cNvPr id="325" name="Google Shape;325;p16"/>
          <p:cNvSpPr txBox="1"/>
          <p:nvPr/>
        </p:nvSpPr>
        <p:spPr>
          <a:xfrm>
            <a:off x="228600" y="190500"/>
            <a:ext cx="1173480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entury Gothic"/>
              <a:buNone/>
            </a:pPr>
            <a:r>
              <a:rPr lang="en-US" sz="2800" b="1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Visualization</a:t>
            </a:r>
            <a:endParaRPr sz="2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26" name="Google Shape;326;p16"/>
          <p:cNvCxnSpPr/>
          <p:nvPr/>
        </p:nvCxnSpPr>
        <p:spPr>
          <a:xfrm>
            <a:off x="0" y="522898"/>
            <a:ext cx="4086225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327" name="Google Shape;327;p16"/>
          <p:cNvSpPr/>
          <p:nvPr/>
        </p:nvSpPr>
        <p:spPr>
          <a:xfrm>
            <a:off x="7400925" y="3546456"/>
            <a:ext cx="4268298" cy="46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Price and distance are positively correlated, and majority of the data plots lay close to the regression line. </a:t>
            </a:r>
            <a:endParaRPr/>
          </a:p>
        </p:txBody>
      </p:sp>
      <p:pic>
        <p:nvPicPr>
          <p:cNvPr id="328" name="Google Shape;328;p16" descr="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22029"/>
            <a:ext cx="7372351" cy="4375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16" descr="Linear Graph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25109" y="2632056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5" name="Google Shape;335;p17"/>
          <p:cNvCxnSpPr/>
          <p:nvPr/>
        </p:nvCxnSpPr>
        <p:spPr>
          <a:xfrm>
            <a:off x="8105775" y="522898"/>
            <a:ext cx="4086225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oval" w="med" len="med"/>
            <a:tailEnd type="none" w="sm" len="sm"/>
          </a:ln>
        </p:spPr>
      </p:cxnSp>
      <p:sp>
        <p:nvSpPr>
          <p:cNvPr id="336" name="Google Shape;336;p17"/>
          <p:cNvSpPr txBox="1"/>
          <p:nvPr/>
        </p:nvSpPr>
        <p:spPr>
          <a:xfrm>
            <a:off x="228600" y="190500"/>
            <a:ext cx="1173480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entury Gothic"/>
              <a:buNone/>
            </a:pPr>
            <a:r>
              <a:rPr lang="en-US" sz="2800" b="1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Visualization</a:t>
            </a:r>
            <a:endParaRPr sz="2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37" name="Google Shape;337;p17"/>
          <p:cNvCxnSpPr/>
          <p:nvPr/>
        </p:nvCxnSpPr>
        <p:spPr>
          <a:xfrm>
            <a:off x="0" y="522898"/>
            <a:ext cx="4086225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338" name="Google Shape;338;p17"/>
          <p:cNvSpPr/>
          <p:nvPr/>
        </p:nvSpPr>
        <p:spPr>
          <a:xfrm>
            <a:off x="7400925" y="3546456"/>
            <a:ext cx="4268298" cy="46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Most frequently used words in the data set for the location and cab category variable. </a:t>
            </a:r>
            <a:endParaRPr/>
          </a:p>
        </p:txBody>
      </p:sp>
      <p:pic>
        <p:nvPicPr>
          <p:cNvPr id="339" name="Google Shape;339;p17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50850"/>
            <a:ext cx="3531476" cy="3095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7" descr="Logo, company nam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00855" y="3349397"/>
            <a:ext cx="3531476" cy="3156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7" descr="Repeat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77874" y="2628531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7" name="Google Shape;347;p18"/>
          <p:cNvCxnSpPr/>
          <p:nvPr/>
        </p:nvCxnSpPr>
        <p:spPr>
          <a:xfrm>
            <a:off x="8105775" y="522898"/>
            <a:ext cx="4086225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oval" w="med" len="med"/>
            <a:tailEnd type="none" w="sm" len="sm"/>
          </a:ln>
        </p:spPr>
      </p:cxnSp>
      <p:sp>
        <p:nvSpPr>
          <p:cNvPr id="348" name="Google Shape;348;p18"/>
          <p:cNvSpPr txBox="1"/>
          <p:nvPr/>
        </p:nvSpPr>
        <p:spPr>
          <a:xfrm>
            <a:off x="228600" y="190500"/>
            <a:ext cx="1173480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entury Gothic"/>
              <a:buNone/>
            </a:pPr>
            <a:r>
              <a:rPr lang="en-US" sz="2800" b="1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Visualization</a:t>
            </a:r>
            <a:endParaRPr sz="2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49" name="Google Shape;349;p18"/>
          <p:cNvCxnSpPr/>
          <p:nvPr/>
        </p:nvCxnSpPr>
        <p:spPr>
          <a:xfrm>
            <a:off x="0" y="522898"/>
            <a:ext cx="4086225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350" name="Google Shape;350;p18"/>
          <p:cNvSpPr/>
          <p:nvPr/>
        </p:nvSpPr>
        <p:spPr>
          <a:xfrm>
            <a:off x="7400925" y="3546456"/>
            <a:ext cx="4268298" cy="46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Lyft charges higher surge multiplier sometimes as high as</a:t>
            </a:r>
            <a:endParaRPr/>
          </a:p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High as 3x.</a:t>
            </a:r>
            <a:endParaRPr/>
          </a:p>
        </p:txBody>
      </p:sp>
      <p:pic>
        <p:nvPicPr>
          <p:cNvPr id="351" name="Google Shape;351;p18" descr="Chart, scatter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92368"/>
            <a:ext cx="7400925" cy="510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18" descr="Dollar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34487" y="2632056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/>
          <p:nvPr/>
        </p:nvSpPr>
        <p:spPr>
          <a:xfrm>
            <a:off x="4111626" y="1720850"/>
            <a:ext cx="3968750" cy="3968750"/>
          </a:xfrm>
          <a:prstGeom prst="ellipse">
            <a:avLst/>
          </a:prstGeom>
          <a:noFill/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02" name="Google Shape;102;p2"/>
          <p:cNvCxnSpPr/>
          <p:nvPr/>
        </p:nvCxnSpPr>
        <p:spPr>
          <a:xfrm>
            <a:off x="8105775" y="522898"/>
            <a:ext cx="4086225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oval" w="med" len="med"/>
            <a:tailEnd type="none" w="sm" len="sm"/>
          </a:ln>
        </p:spPr>
      </p:cxnSp>
      <p:sp>
        <p:nvSpPr>
          <p:cNvPr id="103" name="Google Shape;103;p2"/>
          <p:cNvSpPr txBox="1"/>
          <p:nvPr/>
        </p:nvSpPr>
        <p:spPr>
          <a:xfrm>
            <a:off x="228600" y="190500"/>
            <a:ext cx="11734800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entury Gothic"/>
              <a:buNone/>
            </a:pPr>
            <a:r>
              <a:rPr lang="en-US" sz="2800" b="1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Analysis</a:t>
            </a:r>
            <a:br>
              <a:rPr lang="en-US" sz="2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04" name="Google Shape;104;p2"/>
          <p:cNvCxnSpPr/>
          <p:nvPr/>
        </p:nvCxnSpPr>
        <p:spPr>
          <a:xfrm>
            <a:off x="0" y="522898"/>
            <a:ext cx="4086225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105" name="Google Shape;105;p2"/>
          <p:cNvSpPr/>
          <p:nvPr/>
        </p:nvSpPr>
        <p:spPr>
          <a:xfrm>
            <a:off x="5248275" y="2857500"/>
            <a:ext cx="1695450" cy="169545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Uber/Lyft</a:t>
            </a:r>
            <a:endParaRPr/>
          </a:p>
        </p:txBody>
      </p:sp>
      <p:sp>
        <p:nvSpPr>
          <p:cNvPr id="106" name="Google Shape;106;p2"/>
          <p:cNvSpPr/>
          <p:nvPr/>
        </p:nvSpPr>
        <p:spPr>
          <a:xfrm>
            <a:off x="6943725" y="161387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CLEANING</a:t>
            </a:r>
            <a:endParaRPr/>
          </a:p>
        </p:txBody>
      </p:sp>
      <p:sp>
        <p:nvSpPr>
          <p:cNvPr id="107" name="Google Shape;107;p2"/>
          <p:cNvSpPr/>
          <p:nvPr/>
        </p:nvSpPr>
        <p:spPr>
          <a:xfrm>
            <a:off x="6832600" y="1514475"/>
            <a:ext cx="939800" cy="939800"/>
          </a:xfrm>
          <a:prstGeom prst="ellipse">
            <a:avLst/>
          </a:prstGeom>
          <a:solidFill>
            <a:srgbClr val="CA7A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7693025" y="333472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VISUALIZATION</a:t>
            </a:r>
            <a:endParaRPr/>
          </a:p>
        </p:txBody>
      </p:sp>
      <p:sp>
        <p:nvSpPr>
          <p:cNvPr id="109" name="Google Shape;109;p2"/>
          <p:cNvSpPr/>
          <p:nvPr/>
        </p:nvSpPr>
        <p:spPr>
          <a:xfrm>
            <a:off x="7490264" y="3235325"/>
            <a:ext cx="939800" cy="939800"/>
          </a:xfrm>
          <a:prstGeom prst="ellipse">
            <a:avLst/>
          </a:prstGeom>
          <a:solidFill>
            <a:srgbClr val="0C829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6943725" y="5154978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REGRESSION MODELS </a:t>
            </a:r>
            <a:endParaRPr/>
          </a:p>
        </p:txBody>
      </p:sp>
      <p:sp>
        <p:nvSpPr>
          <p:cNvPr id="111" name="Google Shape;111;p2"/>
          <p:cNvSpPr/>
          <p:nvPr/>
        </p:nvSpPr>
        <p:spPr>
          <a:xfrm>
            <a:off x="6832600" y="5055576"/>
            <a:ext cx="939800" cy="939800"/>
          </a:xfrm>
          <a:prstGeom prst="ellipse">
            <a:avLst/>
          </a:prstGeom>
          <a:solidFill>
            <a:srgbClr val="CA7A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1587500" y="161387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COLLECTING DATA</a:t>
            </a:r>
            <a:endParaRPr/>
          </a:p>
        </p:txBody>
      </p:sp>
      <p:sp>
        <p:nvSpPr>
          <p:cNvPr id="113" name="Google Shape;113;p2"/>
          <p:cNvSpPr/>
          <p:nvPr/>
        </p:nvSpPr>
        <p:spPr>
          <a:xfrm>
            <a:off x="4419600" y="1514475"/>
            <a:ext cx="939800" cy="939800"/>
          </a:xfrm>
          <a:prstGeom prst="ellipse">
            <a:avLst/>
          </a:prstGeom>
          <a:solidFill>
            <a:srgbClr val="0C829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4" name="Google Shape;114;p2"/>
          <p:cNvSpPr/>
          <p:nvPr/>
        </p:nvSpPr>
        <p:spPr>
          <a:xfrm>
            <a:off x="838200" y="333472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EDA</a:t>
            </a:r>
            <a:endParaRPr/>
          </a:p>
        </p:txBody>
      </p:sp>
      <p:sp>
        <p:nvSpPr>
          <p:cNvPr id="115" name="Google Shape;115;p2"/>
          <p:cNvSpPr/>
          <p:nvPr/>
        </p:nvSpPr>
        <p:spPr>
          <a:xfrm>
            <a:off x="3670300" y="3235325"/>
            <a:ext cx="939800" cy="939800"/>
          </a:xfrm>
          <a:prstGeom prst="ellipse">
            <a:avLst/>
          </a:prstGeom>
          <a:solidFill>
            <a:srgbClr val="CA7A0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1587500" y="5154978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HYPOTHESIS TESTING</a:t>
            </a:r>
            <a:endParaRPr/>
          </a:p>
        </p:txBody>
      </p:sp>
      <p:sp>
        <p:nvSpPr>
          <p:cNvPr id="117" name="Google Shape;117;p2"/>
          <p:cNvSpPr/>
          <p:nvPr/>
        </p:nvSpPr>
        <p:spPr>
          <a:xfrm>
            <a:off x="4419600" y="5055576"/>
            <a:ext cx="939800" cy="939800"/>
          </a:xfrm>
          <a:prstGeom prst="ellipse">
            <a:avLst/>
          </a:prstGeom>
          <a:solidFill>
            <a:srgbClr val="0C829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18" name="Google Shape;118;p2" descr="Icon of gears. "/>
          <p:cNvGrpSpPr/>
          <p:nvPr/>
        </p:nvGrpSpPr>
        <p:grpSpPr>
          <a:xfrm>
            <a:off x="4717582" y="5353558"/>
            <a:ext cx="343837" cy="343837"/>
            <a:chOff x="7613650" y="1387475"/>
            <a:chExt cx="284163" cy="284163"/>
          </a:xfrm>
        </p:grpSpPr>
        <p:sp>
          <p:nvSpPr>
            <p:cNvPr id="119" name="Google Shape;119;p2"/>
            <p:cNvSpPr/>
            <p:nvPr/>
          </p:nvSpPr>
          <p:spPr>
            <a:xfrm>
              <a:off x="7613650" y="1471613"/>
              <a:ext cx="200025" cy="200025"/>
            </a:xfrm>
            <a:custGeom>
              <a:avLst/>
              <a:gdLst/>
              <a:ahLst/>
              <a:cxnLst/>
              <a:rect l="l" t="t" r="r" b="b"/>
              <a:pathLst>
                <a:path w="629" h="629" extrusionOk="0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7781925" y="1387475"/>
              <a:ext cx="115888" cy="117475"/>
            </a:xfrm>
            <a:custGeom>
              <a:avLst/>
              <a:gdLst/>
              <a:ahLst/>
              <a:cxnLst/>
              <a:rect l="l" t="t" r="r" b="b"/>
              <a:pathLst>
                <a:path w="362" h="369" extrusionOk="0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21" name="Google Shape;121;p2" descr="Icon of box and whisker chart. "/>
          <p:cNvSpPr/>
          <p:nvPr/>
        </p:nvSpPr>
        <p:spPr>
          <a:xfrm>
            <a:off x="3967321" y="3532346"/>
            <a:ext cx="345758" cy="345758"/>
          </a:xfrm>
          <a:custGeom>
            <a:avLst/>
            <a:gdLst/>
            <a:ahLst/>
            <a:cxnLst/>
            <a:rect l="l" t="t" r="r" b="b"/>
            <a:pathLst>
              <a:path w="898" h="898" extrusionOk="0">
                <a:moveTo>
                  <a:pt x="718" y="464"/>
                </a:moveTo>
                <a:lnTo>
                  <a:pt x="718" y="467"/>
                </a:lnTo>
                <a:lnTo>
                  <a:pt x="717" y="470"/>
                </a:lnTo>
                <a:lnTo>
                  <a:pt x="716" y="472"/>
                </a:lnTo>
                <a:lnTo>
                  <a:pt x="714" y="474"/>
                </a:lnTo>
                <a:lnTo>
                  <a:pt x="712" y="477"/>
                </a:lnTo>
                <a:lnTo>
                  <a:pt x="710" y="478"/>
                </a:lnTo>
                <a:lnTo>
                  <a:pt x="706" y="479"/>
                </a:lnTo>
                <a:lnTo>
                  <a:pt x="703" y="479"/>
                </a:lnTo>
                <a:lnTo>
                  <a:pt x="658" y="479"/>
                </a:lnTo>
                <a:lnTo>
                  <a:pt x="658" y="543"/>
                </a:lnTo>
                <a:lnTo>
                  <a:pt x="658" y="546"/>
                </a:lnTo>
                <a:lnTo>
                  <a:pt x="657" y="549"/>
                </a:lnTo>
                <a:lnTo>
                  <a:pt x="656" y="551"/>
                </a:lnTo>
                <a:lnTo>
                  <a:pt x="654" y="554"/>
                </a:lnTo>
                <a:lnTo>
                  <a:pt x="652" y="556"/>
                </a:lnTo>
                <a:lnTo>
                  <a:pt x="650" y="557"/>
                </a:lnTo>
                <a:lnTo>
                  <a:pt x="647" y="558"/>
                </a:lnTo>
                <a:lnTo>
                  <a:pt x="643" y="558"/>
                </a:lnTo>
                <a:lnTo>
                  <a:pt x="641" y="558"/>
                </a:lnTo>
                <a:lnTo>
                  <a:pt x="638" y="557"/>
                </a:lnTo>
                <a:lnTo>
                  <a:pt x="636" y="556"/>
                </a:lnTo>
                <a:lnTo>
                  <a:pt x="634" y="554"/>
                </a:lnTo>
                <a:lnTo>
                  <a:pt x="632" y="551"/>
                </a:lnTo>
                <a:lnTo>
                  <a:pt x="631" y="549"/>
                </a:lnTo>
                <a:lnTo>
                  <a:pt x="629" y="546"/>
                </a:lnTo>
                <a:lnTo>
                  <a:pt x="628" y="543"/>
                </a:lnTo>
                <a:lnTo>
                  <a:pt x="628" y="479"/>
                </a:lnTo>
                <a:lnTo>
                  <a:pt x="583" y="479"/>
                </a:lnTo>
                <a:lnTo>
                  <a:pt x="581" y="479"/>
                </a:lnTo>
                <a:lnTo>
                  <a:pt x="578" y="478"/>
                </a:lnTo>
                <a:lnTo>
                  <a:pt x="576" y="477"/>
                </a:lnTo>
                <a:lnTo>
                  <a:pt x="574" y="474"/>
                </a:lnTo>
                <a:lnTo>
                  <a:pt x="572" y="472"/>
                </a:lnTo>
                <a:lnTo>
                  <a:pt x="571" y="470"/>
                </a:lnTo>
                <a:lnTo>
                  <a:pt x="570" y="467"/>
                </a:lnTo>
                <a:lnTo>
                  <a:pt x="570" y="464"/>
                </a:lnTo>
                <a:lnTo>
                  <a:pt x="570" y="404"/>
                </a:lnTo>
                <a:lnTo>
                  <a:pt x="570" y="402"/>
                </a:lnTo>
                <a:lnTo>
                  <a:pt x="571" y="398"/>
                </a:lnTo>
                <a:lnTo>
                  <a:pt x="572" y="396"/>
                </a:lnTo>
                <a:lnTo>
                  <a:pt x="574" y="394"/>
                </a:lnTo>
                <a:lnTo>
                  <a:pt x="576" y="392"/>
                </a:lnTo>
                <a:lnTo>
                  <a:pt x="578" y="391"/>
                </a:lnTo>
                <a:lnTo>
                  <a:pt x="581" y="390"/>
                </a:lnTo>
                <a:lnTo>
                  <a:pt x="583" y="389"/>
                </a:lnTo>
                <a:lnTo>
                  <a:pt x="628" y="389"/>
                </a:lnTo>
                <a:lnTo>
                  <a:pt x="628" y="129"/>
                </a:lnTo>
                <a:lnTo>
                  <a:pt x="629" y="126"/>
                </a:lnTo>
                <a:lnTo>
                  <a:pt x="631" y="123"/>
                </a:lnTo>
                <a:lnTo>
                  <a:pt x="632" y="121"/>
                </a:lnTo>
                <a:lnTo>
                  <a:pt x="634" y="118"/>
                </a:lnTo>
                <a:lnTo>
                  <a:pt x="636" y="117"/>
                </a:lnTo>
                <a:lnTo>
                  <a:pt x="638" y="115"/>
                </a:lnTo>
                <a:lnTo>
                  <a:pt x="641" y="114"/>
                </a:lnTo>
                <a:lnTo>
                  <a:pt x="643" y="114"/>
                </a:lnTo>
                <a:lnTo>
                  <a:pt x="647" y="114"/>
                </a:lnTo>
                <a:lnTo>
                  <a:pt x="650" y="115"/>
                </a:lnTo>
                <a:lnTo>
                  <a:pt x="652" y="117"/>
                </a:lnTo>
                <a:lnTo>
                  <a:pt x="654" y="118"/>
                </a:lnTo>
                <a:lnTo>
                  <a:pt x="656" y="121"/>
                </a:lnTo>
                <a:lnTo>
                  <a:pt x="657" y="123"/>
                </a:lnTo>
                <a:lnTo>
                  <a:pt x="658" y="127"/>
                </a:lnTo>
                <a:lnTo>
                  <a:pt x="658" y="129"/>
                </a:lnTo>
                <a:lnTo>
                  <a:pt x="658" y="389"/>
                </a:lnTo>
                <a:lnTo>
                  <a:pt x="703" y="389"/>
                </a:lnTo>
                <a:lnTo>
                  <a:pt x="706" y="390"/>
                </a:lnTo>
                <a:lnTo>
                  <a:pt x="710" y="391"/>
                </a:lnTo>
                <a:lnTo>
                  <a:pt x="712" y="392"/>
                </a:lnTo>
                <a:lnTo>
                  <a:pt x="714" y="394"/>
                </a:lnTo>
                <a:lnTo>
                  <a:pt x="716" y="396"/>
                </a:lnTo>
                <a:lnTo>
                  <a:pt x="717" y="398"/>
                </a:lnTo>
                <a:lnTo>
                  <a:pt x="718" y="402"/>
                </a:lnTo>
                <a:lnTo>
                  <a:pt x="718" y="404"/>
                </a:lnTo>
                <a:lnTo>
                  <a:pt x="718" y="464"/>
                </a:lnTo>
                <a:close/>
                <a:moveTo>
                  <a:pt x="643" y="763"/>
                </a:moveTo>
                <a:lnTo>
                  <a:pt x="638" y="762"/>
                </a:lnTo>
                <a:lnTo>
                  <a:pt x="632" y="762"/>
                </a:lnTo>
                <a:lnTo>
                  <a:pt x="626" y="760"/>
                </a:lnTo>
                <a:lnTo>
                  <a:pt x="621" y="758"/>
                </a:lnTo>
                <a:lnTo>
                  <a:pt x="616" y="756"/>
                </a:lnTo>
                <a:lnTo>
                  <a:pt x="610" y="753"/>
                </a:lnTo>
                <a:lnTo>
                  <a:pt x="606" y="749"/>
                </a:lnTo>
                <a:lnTo>
                  <a:pt x="602" y="745"/>
                </a:lnTo>
                <a:lnTo>
                  <a:pt x="597" y="741"/>
                </a:lnTo>
                <a:lnTo>
                  <a:pt x="594" y="737"/>
                </a:lnTo>
                <a:lnTo>
                  <a:pt x="591" y="731"/>
                </a:lnTo>
                <a:lnTo>
                  <a:pt x="589" y="727"/>
                </a:lnTo>
                <a:lnTo>
                  <a:pt x="587" y="720"/>
                </a:lnTo>
                <a:lnTo>
                  <a:pt x="586" y="715"/>
                </a:lnTo>
                <a:lnTo>
                  <a:pt x="584" y="710"/>
                </a:lnTo>
                <a:lnTo>
                  <a:pt x="583" y="703"/>
                </a:lnTo>
                <a:lnTo>
                  <a:pt x="584" y="697"/>
                </a:lnTo>
                <a:lnTo>
                  <a:pt x="586" y="692"/>
                </a:lnTo>
                <a:lnTo>
                  <a:pt x="587" y="685"/>
                </a:lnTo>
                <a:lnTo>
                  <a:pt x="589" y="680"/>
                </a:lnTo>
                <a:lnTo>
                  <a:pt x="591" y="674"/>
                </a:lnTo>
                <a:lnTo>
                  <a:pt x="594" y="670"/>
                </a:lnTo>
                <a:lnTo>
                  <a:pt x="597" y="665"/>
                </a:lnTo>
                <a:lnTo>
                  <a:pt x="602" y="661"/>
                </a:lnTo>
                <a:lnTo>
                  <a:pt x="606" y="657"/>
                </a:lnTo>
                <a:lnTo>
                  <a:pt x="610" y="653"/>
                </a:lnTo>
                <a:lnTo>
                  <a:pt x="616" y="651"/>
                </a:lnTo>
                <a:lnTo>
                  <a:pt x="621" y="648"/>
                </a:lnTo>
                <a:lnTo>
                  <a:pt x="626" y="646"/>
                </a:lnTo>
                <a:lnTo>
                  <a:pt x="632" y="645"/>
                </a:lnTo>
                <a:lnTo>
                  <a:pt x="638" y="643"/>
                </a:lnTo>
                <a:lnTo>
                  <a:pt x="643" y="643"/>
                </a:lnTo>
                <a:lnTo>
                  <a:pt x="650" y="643"/>
                </a:lnTo>
                <a:lnTo>
                  <a:pt x="656" y="645"/>
                </a:lnTo>
                <a:lnTo>
                  <a:pt x="662" y="646"/>
                </a:lnTo>
                <a:lnTo>
                  <a:pt x="667" y="648"/>
                </a:lnTo>
                <a:lnTo>
                  <a:pt x="672" y="651"/>
                </a:lnTo>
                <a:lnTo>
                  <a:pt x="678" y="653"/>
                </a:lnTo>
                <a:lnTo>
                  <a:pt x="682" y="657"/>
                </a:lnTo>
                <a:lnTo>
                  <a:pt x="686" y="661"/>
                </a:lnTo>
                <a:lnTo>
                  <a:pt x="690" y="665"/>
                </a:lnTo>
                <a:lnTo>
                  <a:pt x="694" y="670"/>
                </a:lnTo>
                <a:lnTo>
                  <a:pt x="697" y="674"/>
                </a:lnTo>
                <a:lnTo>
                  <a:pt x="699" y="680"/>
                </a:lnTo>
                <a:lnTo>
                  <a:pt x="701" y="685"/>
                </a:lnTo>
                <a:lnTo>
                  <a:pt x="702" y="692"/>
                </a:lnTo>
                <a:lnTo>
                  <a:pt x="703" y="697"/>
                </a:lnTo>
                <a:lnTo>
                  <a:pt x="703" y="703"/>
                </a:lnTo>
                <a:lnTo>
                  <a:pt x="703" y="710"/>
                </a:lnTo>
                <a:lnTo>
                  <a:pt x="702" y="715"/>
                </a:lnTo>
                <a:lnTo>
                  <a:pt x="701" y="720"/>
                </a:lnTo>
                <a:lnTo>
                  <a:pt x="699" y="727"/>
                </a:lnTo>
                <a:lnTo>
                  <a:pt x="697" y="731"/>
                </a:lnTo>
                <a:lnTo>
                  <a:pt x="694" y="737"/>
                </a:lnTo>
                <a:lnTo>
                  <a:pt x="690" y="741"/>
                </a:lnTo>
                <a:lnTo>
                  <a:pt x="686" y="745"/>
                </a:lnTo>
                <a:lnTo>
                  <a:pt x="682" y="749"/>
                </a:lnTo>
                <a:lnTo>
                  <a:pt x="678" y="753"/>
                </a:lnTo>
                <a:lnTo>
                  <a:pt x="672" y="756"/>
                </a:lnTo>
                <a:lnTo>
                  <a:pt x="667" y="758"/>
                </a:lnTo>
                <a:lnTo>
                  <a:pt x="662" y="760"/>
                </a:lnTo>
                <a:lnTo>
                  <a:pt x="656" y="762"/>
                </a:lnTo>
                <a:lnTo>
                  <a:pt x="650" y="762"/>
                </a:lnTo>
                <a:lnTo>
                  <a:pt x="643" y="763"/>
                </a:lnTo>
                <a:close/>
                <a:moveTo>
                  <a:pt x="540" y="284"/>
                </a:moveTo>
                <a:lnTo>
                  <a:pt x="538" y="287"/>
                </a:lnTo>
                <a:lnTo>
                  <a:pt x="537" y="290"/>
                </a:lnTo>
                <a:lnTo>
                  <a:pt x="536" y="294"/>
                </a:lnTo>
                <a:lnTo>
                  <a:pt x="534" y="296"/>
                </a:lnTo>
                <a:lnTo>
                  <a:pt x="532" y="297"/>
                </a:lnTo>
                <a:lnTo>
                  <a:pt x="530" y="298"/>
                </a:lnTo>
                <a:lnTo>
                  <a:pt x="527" y="299"/>
                </a:lnTo>
                <a:lnTo>
                  <a:pt x="525" y="299"/>
                </a:lnTo>
                <a:lnTo>
                  <a:pt x="480" y="299"/>
                </a:lnTo>
                <a:lnTo>
                  <a:pt x="480" y="543"/>
                </a:lnTo>
                <a:lnTo>
                  <a:pt x="479" y="546"/>
                </a:lnTo>
                <a:lnTo>
                  <a:pt x="479" y="549"/>
                </a:lnTo>
                <a:lnTo>
                  <a:pt x="476" y="551"/>
                </a:lnTo>
                <a:lnTo>
                  <a:pt x="475" y="554"/>
                </a:lnTo>
                <a:lnTo>
                  <a:pt x="472" y="556"/>
                </a:lnTo>
                <a:lnTo>
                  <a:pt x="470" y="557"/>
                </a:lnTo>
                <a:lnTo>
                  <a:pt x="467" y="558"/>
                </a:lnTo>
                <a:lnTo>
                  <a:pt x="465" y="558"/>
                </a:lnTo>
                <a:lnTo>
                  <a:pt x="461" y="558"/>
                </a:lnTo>
                <a:lnTo>
                  <a:pt x="458" y="557"/>
                </a:lnTo>
                <a:lnTo>
                  <a:pt x="456" y="556"/>
                </a:lnTo>
                <a:lnTo>
                  <a:pt x="454" y="554"/>
                </a:lnTo>
                <a:lnTo>
                  <a:pt x="452" y="551"/>
                </a:lnTo>
                <a:lnTo>
                  <a:pt x="451" y="549"/>
                </a:lnTo>
                <a:lnTo>
                  <a:pt x="450" y="546"/>
                </a:lnTo>
                <a:lnTo>
                  <a:pt x="450" y="543"/>
                </a:lnTo>
                <a:lnTo>
                  <a:pt x="450" y="299"/>
                </a:lnTo>
                <a:lnTo>
                  <a:pt x="405" y="299"/>
                </a:lnTo>
                <a:lnTo>
                  <a:pt x="402" y="299"/>
                </a:lnTo>
                <a:lnTo>
                  <a:pt x="398" y="298"/>
                </a:lnTo>
                <a:lnTo>
                  <a:pt x="396" y="297"/>
                </a:lnTo>
                <a:lnTo>
                  <a:pt x="394" y="296"/>
                </a:lnTo>
                <a:lnTo>
                  <a:pt x="392" y="294"/>
                </a:lnTo>
                <a:lnTo>
                  <a:pt x="391" y="290"/>
                </a:lnTo>
                <a:lnTo>
                  <a:pt x="390" y="287"/>
                </a:lnTo>
                <a:lnTo>
                  <a:pt x="390" y="284"/>
                </a:lnTo>
                <a:lnTo>
                  <a:pt x="390" y="225"/>
                </a:lnTo>
                <a:lnTo>
                  <a:pt x="390" y="222"/>
                </a:lnTo>
                <a:lnTo>
                  <a:pt x="391" y="219"/>
                </a:lnTo>
                <a:lnTo>
                  <a:pt x="392" y="217"/>
                </a:lnTo>
                <a:lnTo>
                  <a:pt x="394" y="214"/>
                </a:lnTo>
                <a:lnTo>
                  <a:pt x="396" y="212"/>
                </a:lnTo>
                <a:lnTo>
                  <a:pt x="398" y="211"/>
                </a:lnTo>
                <a:lnTo>
                  <a:pt x="402" y="210"/>
                </a:lnTo>
                <a:lnTo>
                  <a:pt x="405" y="210"/>
                </a:lnTo>
                <a:lnTo>
                  <a:pt x="450" y="210"/>
                </a:lnTo>
                <a:lnTo>
                  <a:pt x="450" y="129"/>
                </a:lnTo>
                <a:lnTo>
                  <a:pt x="450" y="126"/>
                </a:lnTo>
                <a:lnTo>
                  <a:pt x="451" y="123"/>
                </a:lnTo>
                <a:lnTo>
                  <a:pt x="452" y="121"/>
                </a:lnTo>
                <a:lnTo>
                  <a:pt x="454" y="118"/>
                </a:lnTo>
                <a:lnTo>
                  <a:pt x="456" y="117"/>
                </a:lnTo>
                <a:lnTo>
                  <a:pt x="458" y="115"/>
                </a:lnTo>
                <a:lnTo>
                  <a:pt x="461" y="114"/>
                </a:lnTo>
                <a:lnTo>
                  <a:pt x="465" y="114"/>
                </a:lnTo>
                <a:lnTo>
                  <a:pt x="467" y="114"/>
                </a:lnTo>
                <a:lnTo>
                  <a:pt x="470" y="115"/>
                </a:lnTo>
                <a:lnTo>
                  <a:pt x="472" y="117"/>
                </a:lnTo>
                <a:lnTo>
                  <a:pt x="475" y="118"/>
                </a:lnTo>
                <a:lnTo>
                  <a:pt x="476" y="121"/>
                </a:lnTo>
                <a:lnTo>
                  <a:pt x="479" y="123"/>
                </a:lnTo>
                <a:lnTo>
                  <a:pt x="479" y="127"/>
                </a:lnTo>
                <a:lnTo>
                  <a:pt x="480" y="129"/>
                </a:lnTo>
                <a:lnTo>
                  <a:pt x="480" y="210"/>
                </a:lnTo>
                <a:lnTo>
                  <a:pt x="525" y="210"/>
                </a:lnTo>
                <a:lnTo>
                  <a:pt x="527" y="210"/>
                </a:lnTo>
                <a:lnTo>
                  <a:pt x="530" y="211"/>
                </a:lnTo>
                <a:lnTo>
                  <a:pt x="532" y="212"/>
                </a:lnTo>
                <a:lnTo>
                  <a:pt x="534" y="214"/>
                </a:lnTo>
                <a:lnTo>
                  <a:pt x="536" y="217"/>
                </a:lnTo>
                <a:lnTo>
                  <a:pt x="537" y="219"/>
                </a:lnTo>
                <a:lnTo>
                  <a:pt x="538" y="222"/>
                </a:lnTo>
                <a:lnTo>
                  <a:pt x="540" y="225"/>
                </a:lnTo>
                <a:lnTo>
                  <a:pt x="540" y="284"/>
                </a:lnTo>
                <a:close/>
                <a:moveTo>
                  <a:pt x="465" y="763"/>
                </a:moveTo>
                <a:lnTo>
                  <a:pt x="458" y="762"/>
                </a:lnTo>
                <a:lnTo>
                  <a:pt x="452" y="762"/>
                </a:lnTo>
                <a:lnTo>
                  <a:pt x="446" y="760"/>
                </a:lnTo>
                <a:lnTo>
                  <a:pt x="441" y="758"/>
                </a:lnTo>
                <a:lnTo>
                  <a:pt x="436" y="756"/>
                </a:lnTo>
                <a:lnTo>
                  <a:pt x="430" y="753"/>
                </a:lnTo>
                <a:lnTo>
                  <a:pt x="426" y="749"/>
                </a:lnTo>
                <a:lnTo>
                  <a:pt x="422" y="745"/>
                </a:lnTo>
                <a:lnTo>
                  <a:pt x="419" y="741"/>
                </a:lnTo>
                <a:lnTo>
                  <a:pt x="414" y="737"/>
                </a:lnTo>
                <a:lnTo>
                  <a:pt x="412" y="731"/>
                </a:lnTo>
                <a:lnTo>
                  <a:pt x="409" y="727"/>
                </a:lnTo>
                <a:lnTo>
                  <a:pt x="407" y="720"/>
                </a:lnTo>
                <a:lnTo>
                  <a:pt x="406" y="715"/>
                </a:lnTo>
                <a:lnTo>
                  <a:pt x="405" y="710"/>
                </a:lnTo>
                <a:lnTo>
                  <a:pt x="405" y="703"/>
                </a:lnTo>
                <a:lnTo>
                  <a:pt x="405" y="697"/>
                </a:lnTo>
                <a:lnTo>
                  <a:pt x="406" y="692"/>
                </a:lnTo>
                <a:lnTo>
                  <a:pt x="407" y="685"/>
                </a:lnTo>
                <a:lnTo>
                  <a:pt x="409" y="680"/>
                </a:lnTo>
                <a:lnTo>
                  <a:pt x="412" y="674"/>
                </a:lnTo>
                <a:lnTo>
                  <a:pt x="414" y="670"/>
                </a:lnTo>
                <a:lnTo>
                  <a:pt x="419" y="665"/>
                </a:lnTo>
                <a:lnTo>
                  <a:pt x="422" y="661"/>
                </a:lnTo>
                <a:lnTo>
                  <a:pt x="426" y="657"/>
                </a:lnTo>
                <a:lnTo>
                  <a:pt x="430" y="653"/>
                </a:lnTo>
                <a:lnTo>
                  <a:pt x="436" y="651"/>
                </a:lnTo>
                <a:lnTo>
                  <a:pt x="441" y="648"/>
                </a:lnTo>
                <a:lnTo>
                  <a:pt x="446" y="646"/>
                </a:lnTo>
                <a:lnTo>
                  <a:pt x="452" y="645"/>
                </a:lnTo>
                <a:lnTo>
                  <a:pt x="458" y="643"/>
                </a:lnTo>
                <a:lnTo>
                  <a:pt x="465" y="643"/>
                </a:lnTo>
                <a:lnTo>
                  <a:pt x="470" y="643"/>
                </a:lnTo>
                <a:lnTo>
                  <a:pt x="476" y="645"/>
                </a:lnTo>
                <a:lnTo>
                  <a:pt x="482" y="646"/>
                </a:lnTo>
                <a:lnTo>
                  <a:pt x="487" y="648"/>
                </a:lnTo>
                <a:lnTo>
                  <a:pt x="492" y="651"/>
                </a:lnTo>
                <a:lnTo>
                  <a:pt x="498" y="653"/>
                </a:lnTo>
                <a:lnTo>
                  <a:pt x="502" y="657"/>
                </a:lnTo>
                <a:lnTo>
                  <a:pt x="506" y="661"/>
                </a:lnTo>
                <a:lnTo>
                  <a:pt x="511" y="665"/>
                </a:lnTo>
                <a:lnTo>
                  <a:pt x="514" y="670"/>
                </a:lnTo>
                <a:lnTo>
                  <a:pt x="517" y="674"/>
                </a:lnTo>
                <a:lnTo>
                  <a:pt x="519" y="680"/>
                </a:lnTo>
                <a:lnTo>
                  <a:pt x="521" y="685"/>
                </a:lnTo>
                <a:lnTo>
                  <a:pt x="522" y="692"/>
                </a:lnTo>
                <a:lnTo>
                  <a:pt x="524" y="697"/>
                </a:lnTo>
                <a:lnTo>
                  <a:pt x="525" y="703"/>
                </a:lnTo>
                <a:lnTo>
                  <a:pt x="524" y="710"/>
                </a:lnTo>
                <a:lnTo>
                  <a:pt x="522" y="715"/>
                </a:lnTo>
                <a:lnTo>
                  <a:pt x="521" y="720"/>
                </a:lnTo>
                <a:lnTo>
                  <a:pt x="519" y="727"/>
                </a:lnTo>
                <a:lnTo>
                  <a:pt x="517" y="731"/>
                </a:lnTo>
                <a:lnTo>
                  <a:pt x="514" y="737"/>
                </a:lnTo>
                <a:lnTo>
                  <a:pt x="511" y="741"/>
                </a:lnTo>
                <a:lnTo>
                  <a:pt x="506" y="745"/>
                </a:lnTo>
                <a:lnTo>
                  <a:pt x="502" y="749"/>
                </a:lnTo>
                <a:lnTo>
                  <a:pt x="498" y="753"/>
                </a:lnTo>
                <a:lnTo>
                  <a:pt x="492" y="756"/>
                </a:lnTo>
                <a:lnTo>
                  <a:pt x="487" y="758"/>
                </a:lnTo>
                <a:lnTo>
                  <a:pt x="482" y="760"/>
                </a:lnTo>
                <a:lnTo>
                  <a:pt x="476" y="762"/>
                </a:lnTo>
                <a:lnTo>
                  <a:pt x="470" y="762"/>
                </a:lnTo>
                <a:lnTo>
                  <a:pt x="465" y="763"/>
                </a:lnTo>
                <a:close/>
                <a:moveTo>
                  <a:pt x="330" y="404"/>
                </a:moveTo>
                <a:lnTo>
                  <a:pt x="330" y="407"/>
                </a:lnTo>
                <a:lnTo>
                  <a:pt x="329" y="410"/>
                </a:lnTo>
                <a:lnTo>
                  <a:pt x="328" y="412"/>
                </a:lnTo>
                <a:lnTo>
                  <a:pt x="326" y="414"/>
                </a:lnTo>
                <a:lnTo>
                  <a:pt x="323" y="417"/>
                </a:lnTo>
                <a:lnTo>
                  <a:pt x="320" y="418"/>
                </a:lnTo>
                <a:lnTo>
                  <a:pt x="318" y="419"/>
                </a:lnTo>
                <a:lnTo>
                  <a:pt x="315" y="419"/>
                </a:lnTo>
                <a:lnTo>
                  <a:pt x="270" y="419"/>
                </a:lnTo>
                <a:lnTo>
                  <a:pt x="270" y="543"/>
                </a:lnTo>
                <a:lnTo>
                  <a:pt x="270" y="546"/>
                </a:lnTo>
                <a:lnTo>
                  <a:pt x="269" y="549"/>
                </a:lnTo>
                <a:lnTo>
                  <a:pt x="268" y="551"/>
                </a:lnTo>
                <a:lnTo>
                  <a:pt x="266" y="554"/>
                </a:lnTo>
                <a:lnTo>
                  <a:pt x="263" y="556"/>
                </a:lnTo>
                <a:lnTo>
                  <a:pt x="260" y="557"/>
                </a:lnTo>
                <a:lnTo>
                  <a:pt x="258" y="558"/>
                </a:lnTo>
                <a:lnTo>
                  <a:pt x="255" y="558"/>
                </a:lnTo>
                <a:lnTo>
                  <a:pt x="252" y="558"/>
                </a:lnTo>
                <a:lnTo>
                  <a:pt x="250" y="557"/>
                </a:lnTo>
                <a:lnTo>
                  <a:pt x="246" y="556"/>
                </a:lnTo>
                <a:lnTo>
                  <a:pt x="244" y="554"/>
                </a:lnTo>
                <a:lnTo>
                  <a:pt x="242" y="551"/>
                </a:lnTo>
                <a:lnTo>
                  <a:pt x="241" y="549"/>
                </a:lnTo>
                <a:lnTo>
                  <a:pt x="240" y="546"/>
                </a:lnTo>
                <a:lnTo>
                  <a:pt x="240" y="543"/>
                </a:lnTo>
                <a:lnTo>
                  <a:pt x="240" y="419"/>
                </a:lnTo>
                <a:lnTo>
                  <a:pt x="195" y="419"/>
                </a:lnTo>
                <a:lnTo>
                  <a:pt x="192" y="419"/>
                </a:lnTo>
                <a:lnTo>
                  <a:pt x="190" y="418"/>
                </a:lnTo>
                <a:lnTo>
                  <a:pt x="186" y="417"/>
                </a:lnTo>
                <a:lnTo>
                  <a:pt x="184" y="414"/>
                </a:lnTo>
                <a:lnTo>
                  <a:pt x="183" y="412"/>
                </a:lnTo>
                <a:lnTo>
                  <a:pt x="181" y="410"/>
                </a:lnTo>
                <a:lnTo>
                  <a:pt x="180" y="407"/>
                </a:lnTo>
                <a:lnTo>
                  <a:pt x="180" y="404"/>
                </a:lnTo>
                <a:lnTo>
                  <a:pt x="180" y="344"/>
                </a:lnTo>
                <a:lnTo>
                  <a:pt x="180" y="342"/>
                </a:lnTo>
                <a:lnTo>
                  <a:pt x="181" y="339"/>
                </a:lnTo>
                <a:lnTo>
                  <a:pt x="183" y="336"/>
                </a:lnTo>
                <a:lnTo>
                  <a:pt x="184" y="334"/>
                </a:lnTo>
                <a:lnTo>
                  <a:pt x="186" y="332"/>
                </a:lnTo>
                <a:lnTo>
                  <a:pt x="190" y="331"/>
                </a:lnTo>
                <a:lnTo>
                  <a:pt x="192" y="330"/>
                </a:lnTo>
                <a:lnTo>
                  <a:pt x="195" y="329"/>
                </a:lnTo>
                <a:lnTo>
                  <a:pt x="240" y="329"/>
                </a:lnTo>
                <a:lnTo>
                  <a:pt x="240" y="129"/>
                </a:lnTo>
                <a:lnTo>
                  <a:pt x="240" y="126"/>
                </a:lnTo>
                <a:lnTo>
                  <a:pt x="241" y="123"/>
                </a:lnTo>
                <a:lnTo>
                  <a:pt x="242" y="121"/>
                </a:lnTo>
                <a:lnTo>
                  <a:pt x="244" y="118"/>
                </a:lnTo>
                <a:lnTo>
                  <a:pt x="246" y="117"/>
                </a:lnTo>
                <a:lnTo>
                  <a:pt x="250" y="115"/>
                </a:lnTo>
                <a:lnTo>
                  <a:pt x="252" y="114"/>
                </a:lnTo>
                <a:lnTo>
                  <a:pt x="255" y="114"/>
                </a:lnTo>
                <a:lnTo>
                  <a:pt x="258" y="114"/>
                </a:lnTo>
                <a:lnTo>
                  <a:pt x="260" y="115"/>
                </a:lnTo>
                <a:lnTo>
                  <a:pt x="263" y="117"/>
                </a:lnTo>
                <a:lnTo>
                  <a:pt x="266" y="118"/>
                </a:lnTo>
                <a:lnTo>
                  <a:pt x="268" y="121"/>
                </a:lnTo>
                <a:lnTo>
                  <a:pt x="269" y="123"/>
                </a:lnTo>
                <a:lnTo>
                  <a:pt x="270" y="127"/>
                </a:lnTo>
                <a:lnTo>
                  <a:pt x="270" y="129"/>
                </a:lnTo>
                <a:lnTo>
                  <a:pt x="270" y="329"/>
                </a:lnTo>
                <a:lnTo>
                  <a:pt x="315" y="329"/>
                </a:lnTo>
                <a:lnTo>
                  <a:pt x="318" y="330"/>
                </a:lnTo>
                <a:lnTo>
                  <a:pt x="320" y="331"/>
                </a:lnTo>
                <a:lnTo>
                  <a:pt x="323" y="332"/>
                </a:lnTo>
                <a:lnTo>
                  <a:pt x="326" y="334"/>
                </a:lnTo>
                <a:lnTo>
                  <a:pt x="328" y="336"/>
                </a:lnTo>
                <a:lnTo>
                  <a:pt x="329" y="339"/>
                </a:lnTo>
                <a:lnTo>
                  <a:pt x="330" y="342"/>
                </a:lnTo>
                <a:lnTo>
                  <a:pt x="330" y="344"/>
                </a:lnTo>
                <a:lnTo>
                  <a:pt x="330" y="404"/>
                </a:lnTo>
                <a:close/>
                <a:moveTo>
                  <a:pt x="255" y="763"/>
                </a:moveTo>
                <a:lnTo>
                  <a:pt x="249" y="762"/>
                </a:lnTo>
                <a:lnTo>
                  <a:pt x="243" y="762"/>
                </a:lnTo>
                <a:lnTo>
                  <a:pt x="237" y="760"/>
                </a:lnTo>
                <a:lnTo>
                  <a:pt x="231" y="758"/>
                </a:lnTo>
                <a:lnTo>
                  <a:pt x="226" y="756"/>
                </a:lnTo>
                <a:lnTo>
                  <a:pt x="222" y="753"/>
                </a:lnTo>
                <a:lnTo>
                  <a:pt x="216" y="749"/>
                </a:lnTo>
                <a:lnTo>
                  <a:pt x="212" y="745"/>
                </a:lnTo>
                <a:lnTo>
                  <a:pt x="209" y="741"/>
                </a:lnTo>
                <a:lnTo>
                  <a:pt x="206" y="737"/>
                </a:lnTo>
                <a:lnTo>
                  <a:pt x="203" y="731"/>
                </a:lnTo>
                <a:lnTo>
                  <a:pt x="200" y="727"/>
                </a:lnTo>
                <a:lnTo>
                  <a:pt x="198" y="720"/>
                </a:lnTo>
                <a:lnTo>
                  <a:pt x="196" y="715"/>
                </a:lnTo>
                <a:lnTo>
                  <a:pt x="195" y="710"/>
                </a:lnTo>
                <a:lnTo>
                  <a:pt x="195" y="703"/>
                </a:lnTo>
                <a:lnTo>
                  <a:pt x="195" y="697"/>
                </a:lnTo>
                <a:lnTo>
                  <a:pt x="196" y="692"/>
                </a:lnTo>
                <a:lnTo>
                  <a:pt x="198" y="685"/>
                </a:lnTo>
                <a:lnTo>
                  <a:pt x="200" y="680"/>
                </a:lnTo>
                <a:lnTo>
                  <a:pt x="203" y="674"/>
                </a:lnTo>
                <a:lnTo>
                  <a:pt x="206" y="670"/>
                </a:lnTo>
                <a:lnTo>
                  <a:pt x="209" y="665"/>
                </a:lnTo>
                <a:lnTo>
                  <a:pt x="212" y="661"/>
                </a:lnTo>
                <a:lnTo>
                  <a:pt x="216" y="657"/>
                </a:lnTo>
                <a:lnTo>
                  <a:pt x="222" y="653"/>
                </a:lnTo>
                <a:lnTo>
                  <a:pt x="226" y="651"/>
                </a:lnTo>
                <a:lnTo>
                  <a:pt x="231" y="648"/>
                </a:lnTo>
                <a:lnTo>
                  <a:pt x="237" y="646"/>
                </a:lnTo>
                <a:lnTo>
                  <a:pt x="243" y="645"/>
                </a:lnTo>
                <a:lnTo>
                  <a:pt x="249" y="643"/>
                </a:lnTo>
                <a:lnTo>
                  <a:pt x="255" y="643"/>
                </a:lnTo>
                <a:lnTo>
                  <a:pt x="261" y="643"/>
                </a:lnTo>
                <a:lnTo>
                  <a:pt x="267" y="645"/>
                </a:lnTo>
                <a:lnTo>
                  <a:pt x="273" y="646"/>
                </a:lnTo>
                <a:lnTo>
                  <a:pt x="278" y="648"/>
                </a:lnTo>
                <a:lnTo>
                  <a:pt x="284" y="651"/>
                </a:lnTo>
                <a:lnTo>
                  <a:pt x="288" y="653"/>
                </a:lnTo>
                <a:lnTo>
                  <a:pt x="293" y="657"/>
                </a:lnTo>
                <a:lnTo>
                  <a:pt x="298" y="661"/>
                </a:lnTo>
                <a:lnTo>
                  <a:pt x="301" y="665"/>
                </a:lnTo>
                <a:lnTo>
                  <a:pt x="304" y="670"/>
                </a:lnTo>
                <a:lnTo>
                  <a:pt x="307" y="674"/>
                </a:lnTo>
                <a:lnTo>
                  <a:pt x="311" y="680"/>
                </a:lnTo>
                <a:lnTo>
                  <a:pt x="312" y="685"/>
                </a:lnTo>
                <a:lnTo>
                  <a:pt x="314" y="692"/>
                </a:lnTo>
                <a:lnTo>
                  <a:pt x="315" y="697"/>
                </a:lnTo>
                <a:lnTo>
                  <a:pt x="315" y="703"/>
                </a:lnTo>
                <a:lnTo>
                  <a:pt x="315" y="710"/>
                </a:lnTo>
                <a:lnTo>
                  <a:pt x="314" y="715"/>
                </a:lnTo>
                <a:lnTo>
                  <a:pt x="312" y="720"/>
                </a:lnTo>
                <a:lnTo>
                  <a:pt x="311" y="727"/>
                </a:lnTo>
                <a:lnTo>
                  <a:pt x="307" y="731"/>
                </a:lnTo>
                <a:lnTo>
                  <a:pt x="304" y="737"/>
                </a:lnTo>
                <a:lnTo>
                  <a:pt x="301" y="741"/>
                </a:lnTo>
                <a:lnTo>
                  <a:pt x="298" y="745"/>
                </a:lnTo>
                <a:lnTo>
                  <a:pt x="293" y="749"/>
                </a:lnTo>
                <a:lnTo>
                  <a:pt x="288" y="753"/>
                </a:lnTo>
                <a:lnTo>
                  <a:pt x="284" y="756"/>
                </a:lnTo>
                <a:lnTo>
                  <a:pt x="278" y="758"/>
                </a:lnTo>
                <a:lnTo>
                  <a:pt x="273" y="760"/>
                </a:lnTo>
                <a:lnTo>
                  <a:pt x="267" y="762"/>
                </a:lnTo>
                <a:lnTo>
                  <a:pt x="261" y="762"/>
                </a:lnTo>
                <a:lnTo>
                  <a:pt x="255" y="763"/>
                </a:lnTo>
                <a:close/>
                <a:moveTo>
                  <a:pt x="883" y="0"/>
                </a:moveTo>
                <a:lnTo>
                  <a:pt x="15" y="0"/>
                </a:lnTo>
                <a:lnTo>
                  <a:pt x="13" y="0"/>
                </a:lnTo>
                <a:lnTo>
                  <a:pt x="10" y="2"/>
                </a:lnTo>
                <a:lnTo>
                  <a:pt x="8" y="3"/>
                </a:lnTo>
                <a:lnTo>
                  <a:pt x="6" y="5"/>
                </a:lnTo>
                <a:lnTo>
                  <a:pt x="3" y="7"/>
                </a:lnTo>
                <a:lnTo>
                  <a:pt x="2" y="10"/>
                </a:lnTo>
                <a:lnTo>
                  <a:pt x="1" y="12"/>
                </a:lnTo>
                <a:lnTo>
                  <a:pt x="0" y="15"/>
                </a:lnTo>
                <a:lnTo>
                  <a:pt x="0" y="883"/>
                </a:lnTo>
                <a:lnTo>
                  <a:pt x="1" y="886"/>
                </a:lnTo>
                <a:lnTo>
                  <a:pt x="2" y="888"/>
                </a:lnTo>
                <a:lnTo>
                  <a:pt x="3" y="892"/>
                </a:lnTo>
                <a:lnTo>
                  <a:pt x="6" y="894"/>
                </a:lnTo>
                <a:lnTo>
                  <a:pt x="8" y="895"/>
                </a:lnTo>
                <a:lnTo>
                  <a:pt x="10" y="897"/>
                </a:lnTo>
                <a:lnTo>
                  <a:pt x="13" y="897"/>
                </a:lnTo>
                <a:lnTo>
                  <a:pt x="15" y="898"/>
                </a:lnTo>
                <a:lnTo>
                  <a:pt x="883" y="898"/>
                </a:lnTo>
                <a:lnTo>
                  <a:pt x="886" y="897"/>
                </a:lnTo>
                <a:lnTo>
                  <a:pt x="888" y="897"/>
                </a:lnTo>
                <a:lnTo>
                  <a:pt x="892" y="895"/>
                </a:lnTo>
                <a:lnTo>
                  <a:pt x="894" y="894"/>
                </a:lnTo>
                <a:lnTo>
                  <a:pt x="896" y="892"/>
                </a:lnTo>
                <a:lnTo>
                  <a:pt x="897" y="888"/>
                </a:lnTo>
                <a:lnTo>
                  <a:pt x="898" y="886"/>
                </a:lnTo>
                <a:lnTo>
                  <a:pt x="898" y="883"/>
                </a:lnTo>
                <a:lnTo>
                  <a:pt x="898" y="15"/>
                </a:lnTo>
                <a:lnTo>
                  <a:pt x="898" y="12"/>
                </a:lnTo>
                <a:lnTo>
                  <a:pt x="897" y="10"/>
                </a:lnTo>
                <a:lnTo>
                  <a:pt x="896" y="7"/>
                </a:lnTo>
                <a:lnTo>
                  <a:pt x="894" y="5"/>
                </a:lnTo>
                <a:lnTo>
                  <a:pt x="892" y="3"/>
                </a:lnTo>
                <a:lnTo>
                  <a:pt x="888" y="2"/>
                </a:lnTo>
                <a:lnTo>
                  <a:pt x="886" y="0"/>
                </a:lnTo>
                <a:lnTo>
                  <a:pt x="8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2" name="Google Shape;122;p2" descr="UFO Invasion outli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2548" y="1700943"/>
            <a:ext cx="753903" cy="603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" descr="Mop and bucket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18809" y="1594093"/>
            <a:ext cx="716548" cy="740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" descr="Scatterplot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35357" y="3401333"/>
            <a:ext cx="712568" cy="584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" descr="Future outlin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42551" y="5080976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" descr="Taxi outlin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43135" y="2998916"/>
            <a:ext cx="705729" cy="671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20" descr="Tab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4349" y="321734"/>
            <a:ext cx="5052470" cy="2905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0" descr="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5797" y="3631096"/>
            <a:ext cx="4929572" cy="276056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0"/>
          <p:cNvSpPr/>
          <p:nvPr/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0" name="Google Shape;360;p20"/>
          <p:cNvSpPr/>
          <p:nvPr/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61" name="Google Shape;361;p20" descr="Tabl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08034" y="1416628"/>
            <a:ext cx="5426764" cy="3880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361;p20" descr="Table&#10;&#10;Description automatically generated">
            <a:extLst>
              <a:ext uri="{FF2B5EF4-FFF2-40B4-BE49-F238E27FC236}">
                <a16:creationId xmlns:a16="http://schemas.microsoft.com/office/drawing/2014/main" id="{4E8FE724-53DD-83E4-DBD7-2382982C80D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08034" y="1435678"/>
            <a:ext cx="5426764" cy="3880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7F7F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7" name="Google Shape;367;p21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st="17780" dir="5400000" algn="t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68" name="Google Shape;368;p21" descr="Tab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467" y="1747927"/>
            <a:ext cx="5294716" cy="33621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9" name="Google Shape;369;p21"/>
          <p:cNvCxnSpPr/>
          <p:nvPr/>
        </p:nvCxnSpPr>
        <p:spPr>
          <a:xfrm>
            <a:off x="6079958" y="1143000"/>
            <a:ext cx="0" cy="4572000"/>
          </a:xfrm>
          <a:prstGeom prst="straightConnector1">
            <a:avLst/>
          </a:prstGeom>
          <a:noFill/>
          <a:ln w="9525" cap="flat" cmpd="sng">
            <a:solidFill>
              <a:srgbClr val="4E4E4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70" name="Google Shape;370;p21" descr="Tabl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53817" y="1708218"/>
            <a:ext cx="5294715" cy="3441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90046F-67D7-F5C6-7586-DDDB8EB216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32" y="678613"/>
            <a:ext cx="4952114" cy="10693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965F63-1585-BBD5-F370-073820805F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3818" y="645342"/>
            <a:ext cx="5294714" cy="99531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5763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oogle Shape;376;p22"/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377" name="Google Shape;377;p22"/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79" name="Google Shape;379;p22"/>
          <p:cNvSpPr txBox="1"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Century Gothic"/>
              <a:buNone/>
            </a:pPr>
            <a:r>
              <a:rPr lang="en-US" sz="7200" b="1">
                <a:solidFill>
                  <a:schemeClr val="lt1"/>
                </a:solidFill>
              </a:rPr>
              <a:t>Thank You</a:t>
            </a:r>
            <a:endParaRPr sz="72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" name="Google Shape;132;p3"/>
          <p:cNvCxnSpPr/>
          <p:nvPr/>
        </p:nvCxnSpPr>
        <p:spPr>
          <a:xfrm>
            <a:off x="8105775" y="522898"/>
            <a:ext cx="4086225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oval" w="med" len="med"/>
            <a:tailEnd type="none" w="sm" len="sm"/>
          </a:ln>
        </p:spPr>
      </p:cxnSp>
      <p:sp>
        <p:nvSpPr>
          <p:cNvPr id="133" name="Google Shape;133;p3"/>
          <p:cNvSpPr txBox="1"/>
          <p:nvPr/>
        </p:nvSpPr>
        <p:spPr>
          <a:xfrm>
            <a:off x="228600" y="190500"/>
            <a:ext cx="1173480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entury Gothic"/>
              <a:buNone/>
            </a:pPr>
            <a:r>
              <a:rPr lang="en-US" sz="2800" b="1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Visualization</a:t>
            </a:r>
            <a:endParaRPr sz="2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34" name="Google Shape;134;p3"/>
          <p:cNvCxnSpPr/>
          <p:nvPr/>
        </p:nvCxnSpPr>
        <p:spPr>
          <a:xfrm>
            <a:off x="0" y="522898"/>
            <a:ext cx="4086225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135" name="Google Shape;135;p3"/>
          <p:cNvSpPr/>
          <p:nvPr/>
        </p:nvSpPr>
        <p:spPr>
          <a:xfrm>
            <a:off x="7400925" y="2026444"/>
            <a:ext cx="4268298" cy="46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 we can see that majority people prefer to take a cab during overcast conditions. </a:t>
            </a:r>
            <a:endParaRPr/>
          </a:p>
        </p:txBody>
      </p:sp>
      <p:sp>
        <p:nvSpPr>
          <p:cNvPr id="136" name="Google Shape;136;p3"/>
          <p:cNvSpPr/>
          <p:nvPr/>
        </p:nvSpPr>
        <p:spPr>
          <a:xfrm>
            <a:off x="7400925" y="3546456"/>
            <a:ext cx="4268298" cy="223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People prefer uber over lyft overall. </a:t>
            </a:r>
            <a:endParaRPr/>
          </a:p>
        </p:txBody>
      </p:sp>
      <p:sp>
        <p:nvSpPr>
          <p:cNvPr id="137" name="Google Shape;137;p3"/>
          <p:cNvSpPr/>
          <p:nvPr/>
        </p:nvSpPr>
        <p:spPr>
          <a:xfrm>
            <a:off x="7400925" y="5066469"/>
            <a:ext cx="4268298" cy="46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During foggy and rainy conditions people do not take cabs.</a:t>
            </a:r>
            <a:endParaRPr/>
          </a:p>
        </p:txBody>
      </p:sp>
      <p:pic>
        <p:nvPicPr>
          <p:cNvPr id="138" name="Google Shape;138;p3" descr="Chart, bar chart, histo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572" y="1614222"/>
            <a:ext cx="6579476" cy="450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3" descr="Cloud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7874" y="1220425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" descr="Users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64381" y="278518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" descr="Cloud With Lightning And Rain outlin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77874" y="4152069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7" name="Google Shape;147;p4"/>
          <p:cNvCxnSpPr/>
          <p:nvPr/>
        </p:nvCxnSpPr>
        <p:spPr>
          <a:xfrm>
            <a:off x="8105775" y="522898"/>
            <a:ext cx="4086225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oval" w="med" len="med"/>
            <a:tailEnd type="none" w="sm" len="sm"/>
          </a:ln>
        </p:spPr>
      </p:cxnSp>
      <p:sp>
        <p:nvSpPr>
          <p:cNvPr id="148" name="Google Shape;148;p4"/>
          <p:cNvSpPr txBox="1"/>
          <p:nvPr/>
        </p:nvSpPr>
        <p:spPr>
          <a:xfrm>
            <a:off x="228600" y="190500"/>
            <a:ext cx="1173480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entury Gothic"/>
              <a:buNone/>
            </a:pPr>
            <a:r>
              <a:rPr lang="en-US" sz="2800" b="1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Visualization</a:t>
            </a:r>
            <a:endParaRPr sz="2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49" name="Google Shape;149;p4"/>
          <p:cNvCxnSpPr/>
          <p:nvPr/>
        </p:nvCxnSpPr>
        <p:spPr>
          <a:xfrm>
            <a:off x="0" y="522898"/>
            <a:ext cx="4086225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150" name="Google Shape;150;p4"/>
          <p:cNvSpPr/>
          <p:nvPr/>
        </p:nvSpPr>
        <p:spPr>
          <a:xfrm>
            <a:off x="7400925" y="2026444"/>
            <a:ext cx="4268298" cy="46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This graph gives the number of rides in different locations based on cab type</a:t>
            </a:r>
            <a:endParaRPr/>
          </a:p>
        </p:txBody>
      </p:sp>
      <p:sp>
        <p:nvSpPr>
          <p:cNvPr id="151" name="Google Shape;151;p4"/>
          <p:cNvSpPr/>
          <p:nvPr/>
        </p:nvSpPr>
        <p:spPr>
          <a:xfrm>
            <a:off x="7400925" y="5259529"/>
            <a:ext cx="4268298" cy="710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Financial District in Boston is a popular location which is located in the downtown area. So, It tends to have the most rides</a:t>
            </a:r>
            <a:endParaRPr/>
          </a:p>
        </p:txBody>
      </p:sp>
      <p:pic>
        <p:nvPicPr>
          <p:cNvPr id="152" name="Google Shape;152;p4" descr="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6842" y="1489522"/>
            <a:ext cx="6474372" cy="4113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4" descr="Route (Two Pins With A Path)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34205" y="113142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4" descr="City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77874" y="4331682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5"/>
          <p:cNvCxnSpPr/>
          <p:nvPr/>
        </p:nvCxnSpPr>
        <p:spPr>
          <a:xfrm>
            <a:off x="8105775" y="522898"/>
            <a:ext cx="4086225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oval" w="med" len="med"/>
            <a:tailEnd type="none" w="sm" len="sm"/>
          </a:ln>
        </p:spPr>
      </p:cxnSp>
      <p:sp>
        <p:nvSpPr>
          <p:cNvPr id="161" name="Google Shape;161;p5"/>
          <p:cNvSpPr txBox="1"/>
          <p:nvPr/>
        </p:nvSpPr>
        <p:spPr>
          <a:xfrm>
            <a:off x="228600" y="190500"/>
            <a:ext cx="1173480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entury Gothic"/>
              <a:buNone/>
            </a:pPr>
            <a:r>
              <a:rPr lang="en-US" sz="2800" b="1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Visualization</a:t>
            </a:r>
            <a:endParaRPr sz="2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62" name="Google Shape;162;p5"/>
          <p:cNvCxnSpPr/>
          <p:nvPr/>
        </p:nvCxnSpPr>
        <p:spPr>
          <a:xfrm>
            <a:off x="0" y="522898"/>
            <a:ext cx="4086225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163" name="Google Shape;163;p5"/>
          <p:cNvSpPr/>
          <p:nvPr/>
        </p:nvSpPr>
        <p:spPr>
          <a:xfrm>
            <a:off x="7400925" y="2026444"/>
            <a:ext cx="4268298" cy="710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Uber pool and WAV have the highest density. Uber black has the lowest density.</a:t>
            </a:r>
            <a:endParaRPr/>
          </a:p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/>
          </a:p>
        </p:txBody>
      </p:sp>
      <p:sp>
        <p:nvSpPr>
          <p:cNvPr id="164" name="Google Shape;164;p5"/>
          <p:cNvSpPr/>
          <p:nvPr/>
        </p:nvSpPr>
        <p:spPr>
          <a:xfrm>
            <a:off x="7400925" y="3546456"/>
            <a:ext cx="4268298" cy="46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People generally prefer cheaper options such as shared and normal rides.</a:t>
            </a:r>
            <a:endParaRPr/>
          </a:p>
        </p:txBody>
      </p:sp>
      <p:sp>
        <p:nvSpPr>
          <p:cNvPr id="165" name="Google Shape;165;p5"/>
          <p:cNvSpPr/>
          <p:nvPr/>
        </p:nvSpPr>
        <p:spPr>
          <a:xfrm>
            <a:off x="7400925" y="5066469"/>
            <a:ext cx="4268298" cy="46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Shared and normal lyft have the highest density while Lux black XL and Lax lyft has the lowest density.</a:t>
            </a:r>
            <a:endParaRPr/>
          </a:p>
        </p:txBody>
      </p:sp>
      <p:pic>
        <p:nvPicPr>
          <p:cNvPr id="166" name="Google Shape;166;p5" descr="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6842" y="1489522"/>
            <a:ext cx="6474372" cy="4113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5" descr="Chart, surface 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442545"/>
            <a:ext cx="7275512" cy="4716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5" descr="Bar chart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77874" y="117406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5" descr="Dollar outlin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77874" y="269599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5" descr="Network outlin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77874" y="4185297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6"/>
          <p:cNvCxnSpPr/>
          <p:nvPr/>
        </p:nvCxnSpPr>
        <p:spPr>
          <a:xfrm>
            <a:off x="8105775" y="522898"/>
            <a:ext cx="4086225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oval" w="med" len="med"/>
            <a:tailEnd type="none" w="sm" len="sm"/>
          </a:ln>
        </p:spPr>
      </p:cxnSp>
      <p:sp>
        <p:nvSpPr>
          <p:cNvPr id="177" name="Google Shape;177;p6"/>
          <p:cNvSpPr txBox="1"/>
          <p:nvPr/>
        </p:nvSpPr>
        <p:spPr>
          <a:xfrm>
            <a:off x="228600" y="190500"/>
            <a:ext cx="1173480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entury Gothic"/>
              <a:buNone/>
            </a:pPr>
            <a:r>
              <a:rPr lang="en-US" sz="2800" b="1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Visualization</a:t>
            </a:r>
            <a:endParaRPr sz="2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78" name="Google Shape;178;p6"/>
          <p:cNvCxnSpPr/>
          <p:nvPr/>
        </p:nvCxnSpPr>
        <p:spPr>
          <a:xfrm>
            <a:off x="0" y="522898"/>
            <a:ext cx="4086225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179" name="Google Shape;179;p6"/>
          <p:cNvSpPr/>
          <p:nvPr/>
        </p:nvSpPr>
        <p:spPr>
          <a:xfrm>
            <a:off x="7400925" y="2026444"/>
            <a:ext cx="4268298" cy="46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Lyft charges the highest price regardless of the hour of the day.</a:t>
            </a:r>
            <a:endParaRPr/>
          </a:p>
        </p:txBody>
      </p:sp>
      <p:sp>
        <p:nvSpPr>
          <p:cNvPr id="180" name="Google Shape;180;p6"/>
          <p:cNvSpPr/>
          <p:nvPr/>
        </p:nvSpPr>
        <p:spPr>
          <a:xfrm>
            <a:off x="7400925" y="3546456"/>
            <a:ext cx="4268298" cy="223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Uber is comparatively cheaper  </a:t>
            </a:r>
            <a:endParaRPr/>
          </a:p>
        </p:txBody>
      </p:sp>
      <p:sp>
        <p:nvSpPr>
          <p:cNvPr id="181" name="Google Shape;181;p6"/>
          <p:cNvSpPr/>
          <p:nvPr/>
        </p:nvSpPr>
        <p:spPr>
          <a:xfrm>
            <a:off x="7400925" y="5066469"/>
            <a:ext cx="4268298" cy="223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Morning hour has the highest density </a:t>
            </a:r>
            <a:endParaRPr/>
          </a:p>
        </p:txBody>
      </p:sp>
      <p:pic>
        <p:nvPicPr>
          <p:cNvPr id="182" name="Google Shape;182;p6" descr="Chart, bar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2777" y="1614222"/>
            <a:ext cx="6577012" cy="4314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6" descr="Tag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64381" y="2739391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6" descr="Dollar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55003" y="1157022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6" descr="Sunrise outlin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80892" y="4152069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" name="Google Shape;191;p7"/>
          <p:cNvCxnSpPr/>
          <p:nvPr/>
        </p:nvCxnSpPr>
        <p:spPr>
          <a:xfrm>
            <a:off x="8105775" y="522898"/>
            <a:ext cx="4086225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oval" w="med" len="med"/>
            <a:tailEnd type="none" w="sm" len="sm"/>
          </a:ln>
        </p:spPr>
      </p:cxnSp>
      <p:sp>
        <p:nvSpPr>
          <p:cNvPr id="192" name="Google Shape;192;p7"/>
          <p:cNvSpPr txBox="1"/>
          <p:nvPr/>
        </p:nvSpPr>
        <p:spPr>
          <a:xfrm>
            <a:off x="228600" y="190500"/>
            <a:ext cx="1173480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entury Gothic"/>
              <a:buNone/>
            </a:pPr>
            <a:r>
              <a:rPr lang="en-US" sz="2800" b="1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Visualization</a:t>
            </a:r>
            <a:endParaRPr sz="2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93" name="Google Shape;193;p7"/>
          <p:cNvCxnSpPr/>
          <p:nvPr/>
        </p:nvCxnSpPr>
        <p:spPr>
          <a:xfrm>
            <a:off x="0" y="522898"/>
            <a:ext cx="4086225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194" name="Google Shape;194;p7"/>
          <p:cNvSpPr/>
          <p:nvPr/>
        </p:nvSpPr>
        <p:spPr>
          <a:xfrm>
            <a:off x="7400925" y="2026444"/>
            <a:ext cx="4268298" cy="46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Uber pool and shared have similar rates regardless of the conditions except during overcast conditions. </a:t>
            </a:r>
            <a:endParaRPr/>
          </a:p>
        </p:txBody>
      </p:sp>
      <p:sp>
        <p:nvSpPr>
          <p:cNvPr id="195" name="Google Shape;195;p7"/>
          <p:cNvSpPr/>
          <p:nvPr/>
        </p:nvSpPr>
        <p:spPr>
          <a:xfrm>
            <a:off x="7400925" y="3546456"/>
            <a:ext cx="4268298" cy="46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expensive ride types have high price regardless of the conditions. </a:t>
            </a:r>
            <a:endParaRPr/>
          </a:p>
        </p:txBody>
      </p:sp>
      <p:sp>
        <p:nvSpPr>
          <p:cNvPr id="196" name="Google Shape;196;p7"/>
          <p:cNvSpPr/>
          <p:nvPr/>
        </p:nvSpPr>
        <p:spPr>
          <a:xfrm>
            <a:off x="7400925" y="5066469"/>
            <a:ext cx="4268298" cy="46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Clear conditions have the cheapest fair amongst all other conditions. </a:t>
            </a:r>
            <a:endParaRPr/>
          </a:p>
        </p:txBody>
      </p:sp>
      <p:pic>
        <p:nvPicPr>
          <p:cNvPr id="197" name="Google Shape;197;p7" descr="Background patter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57097"/>
            <a:ext cx="7400925" cy="4368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7" descr="Share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7874" y="1241766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7" descr="Money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64381" y="2651432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7" descr="Dim (Smaller Sun) outlin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64381" y="4190754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" name="Google Shape;206;p8"/>
          <p:cNvCxnSpPr/>
          <p:nvPr/>
        </p:nvCxnSpPr>
        <p:spPr>
          <a:xfrm>
            <a:off x="8105775" y="522898"/>
            <a:ext cx="4086225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oval" w="med" len="med"/>
            <a:tailEnd type="none" w="sm" len="sm"/>
          </a:ln>
        </p:spPr>
      </p:cxnSp>
      <p:sp>
        <p:nvSpPr>
          <p:cNvPr id="207" name="Google Shape;207;p8"/>
          <p:cNvSpPr txBox="1"/>
          <p:nvPr/>
        </p:nvSpPr>
        <p:spPr>
          <a:xfrm>
            <a:off x="228600" y="190500"/>
            <a:ext cx="1173480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entury Gothic"/>
              <a:buNone/>
            </a:pPr>
            <a:r>
              <a:rPr lang="en-US" sz="2800" b="1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Visualization</a:t>
            </a:r>
            <a:endParaRPr sz="2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08" name="Google Shape;208;p8"/>
          <p:cNvCxnSpPr/>
          <p:nvPr/>
        </p:nvCxnSpPr>
        <p:spPr>
          <a:xfrm>
            <a:off x="0" y="522898"/>
            <a:ext cx="4086225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209" name="Google Shape;209;p8"/>
          <p:cNvSpPr/>
          <p:nvPr/>
        </p:nvSpPr>
        <p:spPr>
          <a:xfrm>
            <a:off x="7400925" y="2026444"/>
            <a:ext cx="4268298" cy="223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Lyft has a higher median than uber.</a:t>
            </a:r>
            <a:endParaRPr/>
          </a:p>
        </p:txBody>
      </p:sp>
      <p:sp>
        <p:nvSpPr>
          <p:cNvPr id="210" name="Google Shape;210;p8"/>
          <p:cNvSpPr/>
          <p:nvPr/>
        </p:nvSpPr>
        <p:spPr>
          <a:xfrm>
            <a:off x="7400925" y="3546456"/>
            <a:ext cx="4268298" cy="223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Both the mean price range is between 0-25.</a:t>
            </a:r>
            <a:endParaRPr/>
          </a:p>
        </p:txBody>
      </p:sp>
      <p:sp>
        <p:nvSpPr>
          <p:cNvPr id="211" name="Google Shape;211;p8"/>
          <p:cNvSpPr/>
          <p:nvPr/>
        </p:nvSpPr>
        <p:spPr>
          <a:xfrm>
            <a:off x="7400925" y="5066469"/>
            <a:ext cx="4268298" cy="223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Lyft has higher charges of 70+</a:t>
            </a:r>
            <a:endParaRPr/>
          </a:p>
        </p:txBody>
      </p:sp>
      <p:pic>
        <p:nvPicPr>
          <p:cNvPr id="212" name="Google Shape;212;p8" descr="Chart, box and whisker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14222"/>
            <a:ext cx="7400925" cy="425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8" descr="Caret Up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19942" y="1234701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8" descr="Money outl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19942" y="2682847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8" descr="Arrow Up outlin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19942" y="4152068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" name="Google Shape;221;p9"/>
          <p:cNvCxnSpPr/>
          <p:nvPr/>
        </p:nvCxnSpPr>
        <p:spPr>
          <a:xfrm>
            <a:off x="8105775" y="522898"/>
            <a:ext cx="4086225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oval" w="med" len="med"/>
            <a:tailEnd type="none" w="sm" len="sm"/>
          </a:ln>
        </p:spPr>
      </p:cxnSp>
      <p:sp>
        <p:nvSpPr>
          <p:cNvPr id="222" name="Google Shape;222;p9"/>
          <p:cNvSpPr txBox="1"/>
          <p:nvPr/>
        </p:nvSpPr>
        <p:spPr>
          <a:xfrm>
            <a:off x="228600" y="190500"/>
            <a:ext cx="1173480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entury Gothic"/>
              <a:buNone/>
            </a:pPr>
            <a:r>
              <a:rPr lang="en-US" sz="2800" b="1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Visualization</a:t>
            </a:r>
            <a:endParaRPr sz="280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23" name="Google Shape;223;p9"/>
          <p:cNvCxnSpPr/>
          <p:nvPr/>
        </p:nvCxnSpPr>
        <p:spPr>
          <a:xfrm>
            <a:off x="0" y="522898"/>
            <a:ext cx="4086225" cy="0"/>
          </a:xfrm>
          <a:prstGeom prst="straightConnector1">
            <a:avLst/>
          </a:prstGeom>
          <a:noFill/>
          <a:ln w="9525" cap="flat" cmpd="sng">
            <a:solidFill>
              <a:srgbClr val="085763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224" name="Google Shape;224;p9"/>
          <p:cNvSpPr/>
          <p:nvPr/>
        </p:nvSpPr>
        <p:spPr>
          <a:xfrm>
            <a:off x="7400925" y="3546456"/>
            <a:ext cx="4268298" cy="710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1.25 surge multiplier occurs for the max number of rides</a:t>
            </a:r>
            <a:endParaRPr/>
          </a:p>
          <a:p>
            <a:pPr marL="0" marR="0" lvl="0" indent="0" algn="ctr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People use cabs mostly in the Afternoon followed by Night</a:t>
            </a:r>
            <a:endParaRPr/>
          </a:p>
        </p:txBody>
      </p:sp>
      <p:pic>
        <p:nvPicPr>
          <p:cNvPr id="225" name="Google Shape;225;p9" descr="Chart, sunburst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01388"/>
            <a:ext cx="7400925" cy="4890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9" descr="Clock outl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7874" y="2514600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3">
      <a:dk1>
        <a:srgbClr val="000000"/>
      </a:dk1>
      <a:lt1>
        <a:srgbClr val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486</Words>
  <Application>Microsoft Office PowerPoint</Application>
  <PresentationFormat>Widescreen</PresentationFormat>
  <Paragraphs>85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Quattrocento Sans</vt:lpstr>
      <vt:lpstr>Century Gothic</vt:lpstr>
      <vt:lpstr>Arial</vt:lpstr>
      <vt:lpstr>Office Theme</vt:lpstr>
      <vt:lpstr>Final Project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Presentation</dc:title>
  <dc:creator>Archit Barua</dc:creator>
  <cp:lastModifiedBy>Nikshita Ranganathan</cp:lastModifiedBy>
  <cp:revision>2</cp:revision>
  <dcterms:created xsi:type="dcterms:W3CDTF">2022-12-08T23:05:46Z</dcterms:created>
  <dcterms:modified xsi:type="dcterms:W3CDTF">2022-12-15T23:37:36Z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